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5"/>
  </p:notesMasterIdLst>
  <p:sldIdLst>
    <p:sldId id="280" r:id="rId2"/>
    <p:sldId id="449" r:id="rId3"/>
    <p:sldId id="453" r:id="rId4"/>
    <p:sldId id="409" r:id="rId5"/>
    <p:sldId id="448" r:id="rId6"/>
    <p:sldId id="434" r:id="rId7"/>
    <p:sldId id="411" r:id="rId8"/>
    <p:sldId id="435" r:id="rId9"/>
    <p:sldId id="414" r:id="rId10"/>
    <p:sldId id="412" r:id="rId11"/>
    <p:sldId id="436" r:id="rId12"/>
    <p:sldId id="437" r:id="rId13"/>
    <p:sldId id="413" r:id="rId14"/>
    <p:sldId id="377" r:id="rId15"/>
    <p:sldId id="378" r:id="rId16"/>
    <p:sldId id="379" r:id="rId17"/>
    <p:sldId id="380" r:id="rId18"/>
    <p:sldId id="381" r:id="rId19"/>
    <p:sldId id="382" r:id="rId20"/>
    <p:sldId id="383" r:id="rId21"/>
    <p:sldId id="384" r:id="rId22"/>
    <p:sldId id="385" r:id="rId23"/>
    <p:sldId id="390" r:id="rId24"/>
    <p:sldId id="387" r:id="rId25"/>
    <p:sldId id="388" r:id="rId26"/>
    <p:sldId id="393" r:id="rId27"/>
    <p:sldId id="394" r:id="rId28"/>
    <p:sldId id="395" r:id="rId29"/>
    <p:sldId id="396" r:id="rId30"/>
    <p:sldId id="397" r:id="rId31"/>
    <p:sldId id="398" r:id="rId32"/>
    <p:sldId id="399" r:id="rId33"/>
    <p:sldId id="400" r:id="rId34"/>
    <p:sldId id="440" r:id="rId35"/>
    <p:sldId id="431" r:id="rId36"/>
    <p:sldId id="416" r:id="rId37"/>
    <p:sldId id="402" r:id="rId38"/>
    <p:sldId id="403" r:id="rId39"/>
    <p:sldId id="405" r:id="rId40"/>
    <p:sldId id="456" r:id="rId41"/>
    <p:sldId id="457" r:id="rId42"/>
    <p:sldId id="454" r:id="rId43"/>
    <p:sldId id="408" r:id="rId44"/>
    <p:sldId id="467" r:id="rId45"/>
    <p:sldId id="458" r:id="rId46"/>
    <p:sldId id="460" r:id="rId47"/>
    <p:sldId id="461" r:id="rId48"/>
    <p:sldId id="462" r:id="rId49"/>
    <p:sldId id="463" r:id="rId50"/>
    <p:sldId id="464" r:id="rId51"/>
    <p:sldId id="465" r:id="rId52"/>
    <p:sldId id="466" r:id="rId53"/>
    <p:sldId id="429" r:id="rId5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laudia Vincent" initials="CV"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7" d="100"/>
          <a:sy n="107" d="100"/>
        </p:scale>
        <p:origin x="89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840FE5-C8A5-CD4A-91DF-5C7DE6E2635E}" type="datetimeFigureOut">
              <a:rPr lang="en-US" smtClean="0"/>
              <a:t>2/18/2020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2095B9-CAB2-B94C-A749-E10D04E1933C}" type="slidenum">
              <a:rPr lang="en-US" smtClean="0"/>
              <a:t>‹#›</a:t>
            </a:fld>
            <a:endParaRPr lang="en-US"/>
          </a:p>
        </p:txBody>
      </p:sp>
    </p:spTree>
    <p:extLst>
      <p:ext uri="{BB962C8B-B14F-4D97-AF65-F5344CB8AC3E}">
        <p14:creationId xmlns:p14="http://schemas.microsoft.com/office/powerpoint/2010/main" val="33824646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ＭＳ Ｐゴシック" pitchFamily="34" charset="-128"/>
              </a:rPr>
              <a:t>A</a:t>
            </a:r>
            <a:r>
              <a:rPr lang="en-US" baseline="0" dirty="0">
                <a:ea typeface="ＭＳ Ｐゴシック" pitchFamily="34" charset="-128"/>
              </a:rPr>
              <a:t> little framing—What is PBIS—SW, touches everyone, a systems approach in place—NOT a program—rather a system or framework around how we will serve our students in the SEL</a:t>
            </a:r>
          </a:p>
          <a:p>
            <a:r>
              <a:rPr lang="en-US" baseline="0" dirty="0">
                <a:ea typeface="ＭＳ Ｐゴシック" pitchFamily="34" charset="-128"/>
              </a:rPr>
              <a:t>Mention our work with turn around schools and how varying the cultures are and let that frame our work—working from a culturally responsive lens</a:t>
            </a:r>
          </a:p>
          <a:p>
            <a:r>
              <a:rPr lang="en-US" baseline="0" dirty="0">
                <a:ea typeface="ＭＳ Ｐゴシック" pitchFamily="34" charset="-128"/>
              </a:rPr>
              <a:t>Asian, Latino, coming to our country and schools for the first time—how do we build this work for everyone so we can have the most effective learning environments</a:t>
            </a:r>
            <a:endParaRPr lang="en-US" dirty="0">
              <a:ea typeface="ＭＳ Ｐゴシック" pitchFamily="34" charset="-128"/>
            </a:endParaRPr>
          </a:p>
        </p:txBody>
      </p:sp>
    </p:spTree>
    <p:extLst>
      <p:ext uri="{BB962C8B-B14F-4D97-AF65-F5344CB8AC3E}">
        <p14:creationId xmlns:p14="http://schemas.microsoft.com/office/powerpoint/2010/main" val="3668787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69A1C674-9C35-7B4B-8F92-E3A397A27198}" type="slidenum">
              <a:rPr lang="en-US"/>
              <a:pPr/>
              <a:t>29</a:t>
            </a:fld>
            <a:endParaRPr lang="en-US"/>
          </a:p>
        </p:txBody>
      </p:sp>
      <p:sp>
        <p:nvSpPr>
          <p:cNvPr id="135171" name="Rectangle 7"/>
          <p:cNvSpPr txBox="1">
            <a:spLocks noGrp="1" noChangeArrowheads="1"/>
          </p:cNvSpPr>
          <p:nvPr/>
        </p:nvSpPr>
        <p:spPr bwMode="auto">
          <a:xfrm>
            <a:off x="3885579" y="8686489"/>
            <a:ext cx="2972421" cy="457512"/>
          </a:xfrm>
          <a:prstGeom prst="rect">
            <a:avLst/>
          </a:prstGeom>
          <a:noFill/>
          <a:ln w="9525">
            <a:noFill/>
            <a:miter lim="800000"/>
            <a:headEnd/>
            <a:tailEnd/>
          </a:ln>
        </p:spPr>
        <p:txBody>
          <a:bodyPr lIns="91435" tIns="45718" rIns="91435" bIns="45718" anchor="b">
            <a:prstTxWarp prst="textNoShape">
              <a:avLst/>
            </a:prstTxWarp>
          </a:bodyPr>
          <a:lstStyle/>
          <a:p>
            <a:pPr algn="r"/>
            <a:fld id="{E173E73C-1D90-C440-962C-7FA4A0B1A093}" type="slidenum">
              <a:rPr lang="en-US" sz="1200"/>
              <a:pPr algn="r"/>
              <a:t>29</a:t>
            </a:fld>
            <a:endParaRPr lang="en-US" sz="1200" dirty="0"/>
          </a:p>
        </p:txBody>
      </p:sp>
      <p:sp>
        <p:nvSpPr>
          <p:cNvPr id="135172" name="Rectangle 2"/>
          <p:cNvSpPr>
            <a:spLocks noGrp="1" noRot="1" noChangeAspect="1" noChangeArrowheads="1" noTextEdit="1"/>
          </p:cNvSpPr>
          <p:nvPr>
            <p:ph type="sldImg"/>
          </p:nvPr>
        </p:nvSpPr>
        <p:spPr>
          <a:xfrm>
            <a:off x="2273300" y="304800"/>
            <a:ext cx="2540000" cy="1905000"/>
          </a:xfrm>
          <a:solidFill>
            <a:srgbClr val="FFFFFF"/>
          </a:solidFill>
          <a:ln/>
        </p:spPr>
      </p:sp>
      <p:sp>
        <p:nvSpPr>
          <p:cNvPr id="135173" name="Rectangle 3"/>
          <p:cNvSpPr>
            <a:spLocks noGrp="1" noChangeArrowheads="1"/>
          </p:cNvSpPr>
          <p:nvPr>
            <p:ph type="body" idx="1"/>
          </p:nvPr>
        </p:nvSpPr>
        <p:spPr>
          <a:xfrm>
            <a:off x="686422" y="2209488"/>
            <a:ext cx="5028579" cy="4420536"/>
          </a:xfrm>
          <a:solidFill>
            <a:srgbClr val="FFFFFF"/>
          </a:solidFill>
          <a:ln>
            <a:solidFill>
              <a:srgbClr val="000000"/>
            </a:solidFill>
          </a:ln>
        </p:spPr>
        <p:txBody>
          <a:bodyPr>
            <a:normAutofit fontScale="55000" lnSpcReduction="20000"/>
          </a:bodyPr>
          <a:lstStyle/>
          <a:p>
            <a:pPr eaLnBrk="1" hangingPunct="1"/>
            <a:r>
              <a:rPr lang="en-US" b="1" dirty="0"/>
              <a:t>Handouts and Activities: </a:t>
            </a:r>
          </a:p>
          <a:p>
            <a:pPr eaLnBrk="1" hangingPunct="1"/>
            <a:r>
              <a:rPr lang="en-US" b="1" dirty="0"/>
              <a:t>Key Points not Included on the Slide:</a:t>
            </a:r>
          </a:p>
          <a:p>
            <a:pPr eaLnBrk="1" hangingPunct="1"/>
            <a:r>
              <a:rPr lang="en-US" sz="1600" dirty="0"/>
              <a:t>More frequently at first…get it going. Then intermittently.  </a:t>
            </a:r>
          </a:p>
          <a:p>
            <a:pPr eaLnBrk="1" hangingPunct="1"/>
            <a:r>
              <a:rPr lang="en-US" sz="1600" dirty="0"/>
              <a:t>Only give reinforcement for desired behavior : make sure they know why they are getting it….otherwise, you might be reinforcing something else.  You do not need to wait for perfection.  Reinforce approximation towards behavior. </a:t>
            </a:r>
          </a:p>
          <a:p>
            <a:pPr eaLnBrk="1" hangingPunct="1"/>
            <a:r>
              <a:rPr lang="en-US" sz="1600" dirty="0"/>
              <a:t>Students keep the </a:t>
            </a:r>
            <a:r>
              <a:rPr lang="en-US" sz="1600" dirty="0" err="1"/>
              <a:t>reinforcer</a:t>
            </a:r>
            <a:r>
              <a:rPr lang="en-US" sz="1600" dirty="0"/>
              <a:t> once they received it, because it represents the previously demonstrated desired behavior.  If they do something wrong later, there should be separate consequences. </a:t>
            </a:r>
          </a:p>
          <a:p>
            <a:pPr eaLnBrk="1" hangingPunct="1"/>
            <a:endParaRPr lang="en-US" sz="1600" dirty="0"/>
          </a:p>
          <a:p>
            <a:pPr eaLnBrk="1" hangingPunct="1"/>
            <a:r>
              <a:rPr lang="en-US" sz="1600" dirty="0"/>
              <a:t>Equal access= don’t just focus on the “bad” kids or the “good” kids.  All students should get to have a fresh start to earn reinforcement even if they have had challenges earlier in the day or week</a:t>
            </a:r>
          </a:p>
          <a:p>
            <a:pPr eaLnBrk="1" hangingPunct="1"/>
            <a:r>
              <a:rPr lang="en-US" sz="1600" dirty="0"/>
              <a:t>Track how often people are reinforcing and how many </a:t>
            </a:r>
            <a:r>
              <a:rPr lang="en-US" sz="1600" dirty="0" err="1"/>
              <a:t>reinforcers</a:t>
            </a:r>
            <a:r>
              <a:rPr lang="en-US" sz="1600" dirty="0"/>
              <a:t> are being given.  Use data to compare against office referral data.  Should see that as reinforcement systems are increasing, office referrals are decreasing</a:t>
            </a:r>
            <a:endParaRPr lang="en-US" b="1" dirty="0"/>
          </a:p>
          <a:p>
            <a:pPr eaLnBrk="1" hangingPunct="1"/>
            <a:r>
              <a:rPr lang="en-US" b="1" dirty="0"/>
              <a:t>Explanation of Terms or Ideas:</a:t>
            </a:r>
          </a:p>
          <a:p>
            <a:pPr eaLnBrk="1" hangingPunct="1"/>
            <a:r>
              <a:rPr lang="en-US" b="1" dirty="0"/>
              <a:t>Video clip:</a:t>
            </a:r>
          </a:p>
          <a:p>
            <a:pPr eaLnBrk="1" hangingPunct="1"/>
            <a:endParaRPr lang="en-US" sz="1600" dirty="0"/>
          </a:p>
          <a:p>
            <a:pPr eaLnBrk="1" hangingPunct="1"/>
            <a:r>
              <a:rPr lang="en-US" sz="1600" dirty="0"/>
              <a:t>More guidelines:</a:t>
            </a:r>
          </a:p>
          <a:p>
            <a:pPr eaLnBrk="1" hangingPunct="1"/>
            <a:r>
              <a:rPr lang="en-US" sz="1600" dirty="0"/>
              <a:t>More frequently at first…get it going.</a:t>
            </a:r>
          </a:p>
          <a:p>
            <a:pPr eaLnBrk="1" hangingPunct="1"/>
            <a:r>
              <a:rPr lang="en-US" sz="1600" dirty="0"/>
              <a:t>Then intermittently.  </a:t>
            </a:r>
          </a:p>
          <a:p>
            <a:pPr eaLnBrk="1" hangingPunct="1"/>
            <a:r>
              <a:rPr lang="en-US" sz="1600" dirty="0"/>
              <a:t>Only give reward for behavior desire: make sure they know why they are getting it….otherwise, you might be rewarding something else</a:t>
            </a:r>
          </a:p>
          <a:p>
            <a:pPr eaLnBrk="1" hangingPunct="1"/>
            <a:endParaRPr lang="en-US" sz="1600" dirty="0"/>
          </a:p>
          <a:p>
            <a:pPr eaLnBrk="1" hangingPunct="1"/>
            <a:r>
              <a:rPr lang="en-US" sz="1600" dirty="0"/>
              <a:t>Refrain from having students losing rewards…if you earn it, keep it. </a:t>
            </a:r>
          </a:p>
          <a:p>
            <a:pPr eaLnBrk="1" hangingPunct="1"/>
            <a:endParaRPr lang="en-US" sz="1600" dirty="0"/>
          </a:p>
          <a:p>
            <a:pPr eaLnBrk="1" hangingPunct="1"/>
            <a:r>
              <a:rPr lang="en-US" sz="1600" dirty="0"/>
              <a:t>Equal access= don’t just focus on the “bad” kids or the “good” kids.  All students should get to have a fresh start to earn reinforcement even if they have had challenges earlier in the day or week</a:t>
            </a:r>
          </a:p>
          <a:p>
            <a:pPr eaLnBrk="1" hangingPunct="1"/>
            <a:endParaRPr lang="en-US" sz="1600" dirty="0"/>
          </a:p>
          <a:p>
            <a:pPr eaLnBrk="1" hangingPunct="1"/>
            <a:r>
              <a:rPr lang="en-US" sz="1600" dirty="0"/>
              <a:t>How can they earn reward throughout entire day?? </a:t>
            </a:r>
          </a:p>
          <a:p>
            <a:pPr eaLnBrk="1" hangingPunct="1"/>
            <a:r>
              <a:rPr lang="en-US" sz="1600" dirty="0"/>
              <a:t>Collect data=track how often people are rewarding and how many </a:t>
            </a:r>
            <a:r>
              <a:rPr lang="en-US" sz="1600" dirty="0" err="1"/>
              <a:t>reinforcers</a:t>
            </a:r>
            <a:r>
              <a:rPr lang="en-US" sz="1600" dirty="0"/>
              <a:t> are being given.  This data can be important to compare against office referral data.  Should see that as reinforcement systems are increasing, office referrals are decreasing</a:t>
            </a:r>
          </a:p>
          <a:p>
            <a:pPr eaLnBrk="1" hangingPunct="1"/>
            <a:endParaRPr lang="en-US" sz="1600" dirty="0"/>
          </a:p>
          <a:p>
            <a:pPr eaLnBrk="1" hangingPunct="1"/>
            <a:r>
              <a:rPr lang="en-US" sz="1600" dirty="0"/>
              <a:t>How to reward staff for rewarding…it’s a shift that is often difficult to make. Staff must be rewarded for making that shift.</a:t>
            </a:r>
          </a:p>
          <a:p>
            <a:pPr eaLnBrk="1" hangingPunct="1"/>
            <a:endParaRPr lang="en-US" sz="1600" dirty="0"/>
          </a:p>
          <a:p>
            <a:pPr eaLnBrk="1" hangingPunct="1"/>
            <a:endParaRPr lang="en-US" sz="1600" b="1" dirty="0">
              <a:solidFill>
                <a:srgbClr val="0000CC"/>
              </a:solidFill>
            </a:endParaRPr>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p:cNvSpPr>
          <p:nvPr>
            <p:ph type="sldImg"/>
          </p:nvPr>
        </p:nvSpPr>
        <p:spPr>
          <a:ln/>
        </p:spPr>
      </p:sp>
      <p:sp>
        <p:nvSpPr>
          <p:cNvPr id="33795" name="Rectangle 3"/>
          <p:cNvSpPr>
            <a:spLocks noGrp="1"/>
          </p:cNvSpPr>
          <p:nvPr>
            <p:ph type="body" idx="1"/>
          </p:nvPr>
        </p:nvSpPr>
        <p:spPr>
          <a:noFill/>
          <a:ln/>
        </p:spPr>
        <p:txBody>
          <a:bodyPr/>
          <a:lstStyle/>
          <a:p>
            <a:endParaRPr lang="en-US">
              <a:latin typeface="Arial" pitchFamily="1" charset="0"/>
              <a:ea typeface="ＭＳ Ｐゴシック" pitchFamily="1" charset="-128"/>
              <a:cs typeface="ＭＳ Ｐゴシック" pitchFamily="1" charset="-128"/>
            </a:endParaRPr>
          </a:p>
        </p:txBody>
      </p:sp>
    </p:spTree>
    <p:extLst>
      <p:ext uri="{BB962C8B-B14F-4D97-AF65-F5344CB8AC3E}">
        <p14:creationId xmlns:p14="http://schemas.microsoft.com/office/powerpoint/2010/main" val="3759259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4D1D11-6F83-2C4D-ABBE-5C90A4718B8C}" type="slidenum">
              <a:rPr lang="en-US"/>
              <a:pPr/>
              <a:t>47</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72926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9D5511-AF4D-E447-946D-1F686401F609}" type="slidenum">
              <a:rPr lang="en-US"/>
              <a:pPr/>
              <a:t>51</a:t>
            </a:fld>
            <a:endParaRPr lang="en-US"/>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r>
              <a:rPr lang="en-US" dirty="0"/>
              <a:t>We want to</a:t>
            </a:r>
            <a:r>
              <a:rPr lang="en-US" baseline="0" dirty="0"/>
              <a:t> use data to get to problem solving – not problem admiration! It is about getting to a plan we can implement. You have to set up the monitoring plan. This is the job of the facilitator.</a:t>
            </a:r>
            <a:endParaRPr lang="en-US" dirty="0"/>
          </a:p>
        </p:txBody>
      </p:sp>
    </p:spTree>
    <p:extLst>
      <p:ext uri="{BB962C8B-B14F-4D97-AF65-F5344CB8AC3E}">
        <p14:creationId xmlns:p14="http://schemas.microsoft.com/office/powerpoint/2010/main" val="3025615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F9E70642-D130-F948-992C-83C27EA5B0D6}" type="slidenum">
              <a:rPr lang="en-US"/>
              <a:pPr/>
              <a:t>4</a:t>
            </a:fld>
            <a:endParaRPr lang="en-US"/>
          </a:p>
        </p:txBody>
      </p:sp>
      <p:sp>
        <p:nvSpPr>
          <p:cNvPr id="31747"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2CFF8139-4C49-3B43-BCD0-9ACDBF00EAB3}" type="slidenum">
              <a:rPr lang="en-US" sz="1200"/>
              <a:pPr algn="r"/>
              <a:t>4</a:t>
            </a:fld>
            <a:endParaRPr lang="en-US" sz="1200"/>
          </a:p>
        </p:txBody>
      </p:sp>
      <p:sp>
        <p:nvSpPr>
          <p:cNvPr id="31748" name="Rectangle 2"/>
          <p:cNvSpPr>
            <a:spLocks noGrp="1" noRot="1" noChangeAspect="1" noChangeArrowheads="1" noTextEdit="1"/>
          </p:cNvSpPr>
          <p:nvPr>
            <p:ph type="sldImg"/>
          </p:nvPr>
        </p:nvSpPr>
        <p:spPr>
          <a:solidFill>
            <a:srgbClr val="FFFFFF"/>
          </a:solidFill>
          <a:ln/>
        </p:spPr>
      </p:sp>
      <p:sp>
        <p:nvSpPr>
          <p:cNvPr id="31749" name="Rectangle 3"/>
          <p:cNvSpPr>
            <a:spLocks noGrp="1" noChangeArrowheads="1"/>
          </p:cNvSpPr>
          <p:nvPr>
            <p:ph type="body" idx="1"/>
          </p:nvPr>
        </p:nvSpPr>
        <p:spPr>
          <a:noFill/>
          <a:ln>
            <a:solidFill>
              <a:srgbClr val="000000"/>
            </a:solidFill>
          </a:ln>
        </p:spPr>
        <p:txBody>
          <a:bodyPr/>
          <a:lstStyle/>
          <a:p>
            <a:pPr eaLnBrk="1" hangingPunct="1"/>
            <a:r>
              <a:rPr lang="en-US" dirty="0"/>
              <a:t>Lets just</a:t>
            </a:r>
            <a:r>
              <a:rPr lang="en-US" baseline="0" dirty="0"/>
              <a:t> refocus on what we are trying to do and using a three tiered framework. We want to get our Tier one response as large as possible. This day will be about assessing our fidelity and focusing on getting better outcomes. Everyone is going to be in different places but we all need to keep focused on tier 1.</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a:ln/>
        </p:spPr>
      </p:sp>
      <p:sp>
        <p:nvSpPr>
          <p:cNvPr id="10137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ea typeface="ＭＳ Ｐゴシック" charset="0"/>
                <a:cs typeface="ＭＳ Ｐゴシック" charset="0"/>
              </a:rPr>
              <a:t>If a school does not have a clear, shared vision, it has as many visions as it has people. Consequently, the most the school could ever hope for are random acts of improvement.</a:t>
            </a:r>
          </a:p>
          <a:p>
            <a:endParaRPr lang="en-US" dirty="0">
              <a:ea typeface="ＭＳ Ｐゴシック" charset="0"/>
              <a:cs typeface="ＭＳ Ｐゴシック" charset="0"/>
            </a:endParaRPr>
          </a:p>
        </p:txBody>
      </p:sp>
      <p:sp>
        <p:nvSpPr>
          <p:cNvPr id="101379"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AF0AA28-5741-8640-AE7E-868A65D34541}" type="slidenum">
              <a:rPr lang="en-US" sz="1200"/>
              <a:pPr/>
              <a:t>5</a:t>
            </a:fld>
            <a:endParaRPr lang="en-US" sz="1200"/>
          </a:p>
        </p:txBody>
      </p:sp>
    </p:spTree>
    <p:extLst>
      <p:ext uri="{BB962C8B-B14F-4D97-AF65-F5344CB8AC3E}">
        <p14:creationId xmlns:p14="http://schemas.microsoft.com/office/powerpoint/2010/main" val="3053369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Showing you this is on purpose. Everyone needs to know about</a:t>
            </a:r>
            <a:r>
              <a:rPr lang="en-US" baseline="0" dirty="0"/>
              <a:t> the 4 drivers – your team and all your staff!</a:t>
            </a:r>
            <a:endParaRPr lang="en-US" dirty="0"/>
          </a:p>
        </p:txBody>
      </p:sp>
      <p:sp>
        <p:nvSpPr>
          <p:cNvPr id="4" name="Slide Number Placeholder 3"/>
          <p:cNvSpPr>
            <a:spLocks noGrp="1"/>
          </p:cNvSpPr>
          <p:nvPr>
            <p:ph type="sldNum" sz="quarter" idx="10"/>
          </p:nvPr>
        </p:nvSpPr>
        <p:spPr/>
        <p:txBody>
          <a:bodyPr/>
          <a:lstStyle/>
          <a:p>
            <a:fld id="{B0810D86-411E-2F47-B0DB-A0CD41333975}" type="slidenum">
              <a:rPr lang="en-US" smtClean="0"/>
              <a:pPr/>
              <a:t>7</a:t>
            </a:fld>
            <a:endParaRPr lang="en-US"/>
          </a:p>
        </p:txBody>
      </p:sp>
    </p:spTree>
    <p:extLst>
      <p:ext uri="{BB962C8B-B14F-4D97-AF65-F5344CB8AC3E}">
        <p14:creationId xmlns:p14="http://schemas.microsoft.com/office/powerpoint/2010/main" val="1451310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p:cNvSpPr>
          <p:nvPr>
            <p:ph type="sldImg"/>
          </p:nvPr>
        </p:nvSpPr>
        <p:spPr bwMode="auto">
          <a:noFill/>
          <a:ln>
            <a:solidFill>
              <a:srgbClr val="000000"/>
            </a:solidFill>
            <a:miter lim="800000"/>
            <a:headEnd/>
            <a:tailEnd/>
          </a:ln>
        </p:spPr>
      </p:sp>
      <p:sp>
        <p:nvSpPr>
          <p:cNvPr id="169987" name="Rectangle 3"/>
          <p:cNvSpPr>
            <a:spLocks noGrp="1"/>
          </p:cNvSpPr>
          <p:nvPr>
            <p:ph type="body" idx="1"/>
          </p:nvPr>
        </p:nvSpPr>
        <p:spPr bwMode="auto">
          <a:noFill/>
        </p:spPr>
        <p:txBody>
          <a:bodyPr/>
          <a:lstStyle/>
          <a:p>
            <a:r>
              <a:rPr lang="en-US" dirty="0"/>
              <a:t>What of these do</a:t>
            </a:r>
            <a:r>
              <a:rPr lang="en-US" baseline="0" dirty="0"/>
              <a:t> you already know you are doing</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Pick the 4 in order</a:t>
            </a:r>
          </a:p>
        </p:txBody>
      </p:sp>
      <p:sp>
        <p:nvSpPr>
          <p:cNvPr id="15155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5088">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864" indent="-285716" defTabSz="965088">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2868" indent="-228574" defTabSz="965088">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015" indent="-228574" defTabSz="965088">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162" indent="-228574" defTabSz="965088">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308" indent="-228574" defTabSz="9650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456" indent="-228574" defTabSz="9650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8602" indent="-228574" defTabSz="9650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5750" indent="-228574" defTabSz="9650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2B96AB2A-7849-48C4-8AC6-DDAAC327284F}" type="slidenum">
              <a:rPr lang="en-US" altLang="en-US" sz="1300">
                <a:solidFill>
                  <a:srgbClr val="000000"/>
                </a:solidFill>
              </a:rPr>
              <a:pPr>
                <a:spcBef>
                  <a:spcPct val="0"/>
                </a:spcBef>
              </a:pPr>
              <a:t>11</a:t>
            </a:fld>
            <a:endParaRPr lang="en-US" altLang="en-US" sz="1300">
              <a:solidFill>
                <a:srgbClr val="000000"/>
              </a:solidFill>
            </a:endParaRPr>
          </a:p>
        </p:txBody>
      </p:sp>
    </p:spTree>
    <p:extLst>
      <p:ext uri="{BB962C8B-B14F-4D97-AF65-F5344CB8AC3E}">
        <p14:creationId xmlns:p14="http://schemas.microsoft.com/office/powerpoint/2010/main" val="2403405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Systems,</a:t>
            </a:r>
            <a:r>
              <a:rPr lang="en-US" baseline="0" dirty="0"/>
              <a:t> Data and Practice</a:t>
            </a:r>
            <a:endParaRPr lang="en-US" dirty="0"/>
          </a:p>
        </p:txBody>
      </p:sp>
      <p:sp>
        <p:nvSpPr>
          <p:cNvPr id="4" name="Slide Number Placeholder 3"/>
          <p:cNvSpPr>
            <a:spLocks noGrp="1"/>
          </p:cNvSpPr>
          <p:nvPr>
            <p:ph type="sldNum" sz="quarter" idx="10"/>
          </p:nvPr>
        </p:nvSpPr>
        <p:spPr/>
        <p:txBody>
          <a:bodyPr/>
          <a:lstStyle/>
          <a:p>
            <a:fld id="{B0810D86-411E-2F47-B0DB-A0CD41333975}" type="slidenum">
              <a:rPr lang="en-US" smtClean="0"/>
              <a:pPr/>
              <a:t>13</a:t>
            </a:fld>
            <a:endParaRPr lang="en-US"/>
          </a:p>
        </p:txBody>
      </p:sp>
    </p:spTree>
    <p:extLst>
      <p:ext uri="{BB962C8B-B14F-4D97-AF65-F5344CB8AC3E}">
        <p14:creationId xmlns:p14="http://schemas.microsoft.com/office/powerpoint/2010/main" val="63584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D5E46115-3A51-CB47-AA9D-B2B3C70A68A3}" type="slidenum">
              <a:rPr lang="en-US"/>
              <a:pPr/>
              <a:t>20</a:t>
            </a:fld>
            <a:endParaRPr lang="en-US"/>
          </a:p>
        </p:txBody>
      </p:sp>
      <p:sp>
        <p:nvSpPr>
          <p:cNvPr id="8294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defTabSz="457200" eaLnBrk="1" hangingPunct="1"/>
            <a:fld id="{0C56768E-4D10-1149-945F-FE2CAF287813}" type="slidenum">
              <a:rPr lang="en-US" sz="1200">
                <a:latin typeface="Calibri" charset="0"/>
              </a:rPr>
              <a:pPr algn="r" defTabSz="457200" eaLnBrk="1" hangingPunct="1"/>
              <a:t>20</a:t>
            </a:fld>
            <a:endParaRPr lang="en-US" sz="1200">
              <a:latin typeface="Calibri" charset="0"/>
            </a:endParaRPr>
          </a:p>
        </p:txBody>
      </p:sp>
      <p:sp>
        <p:nvSpPr>
          <p:cNvPr id="82948" name="Rectangle 1026"/>
          <p:cNvSpPr>
            <a:spLocks noGrp="1" noRot="1" noChangeAspect="1" noChangeArrowheads="1" noTextEdit="1"/>
          </p:cNvSpPr>
          <p:nvPr>
            <p:ph type="sldImg"/>
          </p:nvPr>
        </p:nvSpPr>
        <p:spPr>
          <a:ln/>
        </p:spPr>
      </p:sp>
      <p:sp>
        <p:nvSpPr>
          <p:cNvPr id="82949" name="Rectangle 1027"/>
          <p:cNvSpPr>
            <a:spLocks noGrp="1" noChangeArrowheads="1"/>
          </p:cNvSpPr>
          <p:nvPr>
            <p:ph type="body" idx="1"/>
          </p:nvPr>
        </p:nvSpPr>
        <p:spPr>
          <a:xfrm>
            <a:off x="685800" y="4343400"/>
            <a:ext cx="5486400" cy="4114800"/>
          </a:xfrm>
          <a:noFill/>
          <a:ln>
            <a:solidFill>
              <a:srgbClr val="000000"/>
            </a:solidFill>
          </a:ln>
        </p:spPr>
        <p:txBody>
          <a:bodyPr/>
          <a:lstStyle/>
          <a:p>
            <a:pPr defTabSz="457200" eaLnBrk="1" hangingPunct="1">
              <a:spcBef>
                <a:spcPct val="0"/>
              </a:spcBef>
            </a:pP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300">
                <a:solidFill>
                  <a:schemeClr val="tx1"/>
                </a:solidFill>
                <a:latin typeface="Arial" charset="0"/>
                <a:ea typeface="ＭＳ Ｐゴシック" charset="0"/>
                <a:cs typeface="ＭＳ Ｐゴシック" charset="0"/>
              </a:defRPr>
            </a:lvl1pPr>
            <a:lvl2pPr marL="37926528" indent="-37469045">
              <a:defRPr sz="2300">
                <a:solidFill>
                  <a:schemeClr val="tx1"/>
                </a:solidFill>
                <a:latin typeface="Arial" charset="0"/>
                <a:ea typeface="ＭＳ Ｐゴシック" charset="0"/>
              </a:defRPr>
            </a:lvl2pPr>
            <a:lvl3pPr marL="1109053" indent="-221811">
              <a:defRPr sz="2300">
                <a:solidFill>
                  <a:schemeClr val="tx1"/>
                </a:solidFill>
                <a:latin typeface="Arial" charset="0"/>
                <a:ea typeface="ＭＳ Ｐゴシック" charset="0"/>
              </a:defRPr>
            </a:lvl3pPr>
            <a:lvl4pPr marL="1552674" indent="-221811">
              <a:defRPr sz="2300">
                <a:solidFill>
                  <a:schemeClr val="tx1"/>
                </a:solidFill>
                <a:latin typeface="Arial" charset="0"/>
                <a:ea typeface="ＭＳ Ｐゴシック" charset="0"/>
              </a:defRPr>
            </a:lvl4pPr>
            <a:lvl5pPr marL="1996295" indent="-221811">
              <a:defRPr sz="2300">
                <a:solidFill>
                  <a:schemeClr val="tx1"/>
                </a:solidFill>
                <a:latin typeface="Arial" charset="0"/>
                <a:ea typeface="ＭＳ Ｐゴシック" charset="0"/>
              </a:defRPr>
            </a:lvl5pPr>
            <a:lvl6pPr marL="2439916" indent="-221811" eaLnBrk="0" fontAlgn="base" hangingPunct="0">
              <a:spcBef>
                <a:spcPct val="0"/>
              </a:spcBef>
              <a:spcAft>
                <a:spcPct val="0"/>
              </a:spcAft>
              <a:defRPr sz="2300">
                <a:solidFill>
                  <a:schemeClr val="tx1"/>
                </a:solidFill>
                <a:latin typeface="Arial" charset="0"/>
                <a:ea typeface="ＭＳ Ｐゴシック" charset="0"/>
              </a:defRPr>
            </a:lvl6pPr>
            <a:lvl7pPr marL="2883538" indent="-221811" eaLnBrk="0" fontAlgn="base" hangingPunct="0">
              <a:spcBef>
                <a:spcPct val="0"/>
              </a:spcBef>
              <a:spcAft>
                <a:spcPct val="0"/>
              </a:spcAft>
              <a:defRPr sz="2300">
                <a:solidFill>
                  <a:schemeClr val="tx1"/>
                </a:solidFill>
                <a:latin typeface="Arial" charset="0"/>
                <a:ea typeface="ＭＳ Ｐゴシック" charset="0"/>
              </a:defRPr>
            </a:lvl7pPr>
            <a:lvl8pPr marL="3327159" indent="-221811" eaLnBrk="0" fontAlgn="base" hangingPunct="0">
              <a:spcBef>
                <a:spcPct val="0"/>
              </a:spcBef>
              <a:spcAft>
                <a:spcPct val="0"/>
              </a:spcAft>
              <a:defRPr sz="2300">
                <a:solidFill>
                  <a:schemeClr val="tx1"/>
                </a:solidFill>
                <a:latin typeface="Arial" charset="0"/>
                <a:ea typeface="ＭＳ Ｐゴシック" charset="0"/>
              </a:defRPr>
            </a:lvl8pPr>
            <a:lvl9pPr marL="3770780" indent="-221811" eaLnBrk="0" fontAlgn="base" hangingPunct="0">
              <a:spcBef>
                <a:spcPct val="0"/>
              </a:spcBef>
              <a:spcAft>
                <a:spcPct val="0"/>
              </a:spcAft>
              <a:defRPr sz="2300">
                <a:solidFill>
                  <a:schemeClr val="tx1"/>
                </a:solidFill>
                <a:latin typeface="Arial" charset="0"/>
                <a:ea typeface="ＭＳ Ｐゴシック" charset="0"/>
              </a:defRPr>
            </a:lvl9pPr>
          </a:lstStyle>
          <a:p>
            <a:fld id="{F2C06ABE-40F5-2C4F-A603-C9A49320499C}" type="slidenum">
              <a:rPr lang="en-US" sz="1200"/>
              <a:pPr/>
              <a:t>22</a:t>
            </a:fld>
            <a:endParaRPr lang="en-US" sz="1200"/>
          </a:p>
        </p:txBody>
      </p:sp>
      <p:sp>
        <p:nvSpPr>
          <p:cNvPr id="158723" name="Rectangle 2"/>
          <p:cNvSpPr>
            <a:spLocks noGrp="1" noRot="1" noChangeAspect="1" noChangeArrowheads="1" noTextEdit="1"/>
          </p:cNvSpPr>
          <p:nvPr>
            <p:ph type="sldImg"/>
          </p:nvPr>
        </p:nvSpPr>
        <p:spPr>
          <a:solidFill>
            <a:srgbClr val="FFFFFF"/>
          </a:solidFill>
          <a:ln/>
        </p:spPr>
      </p:sp>
      <p:sp>
        <p:nvSpPr>
          <p:cNvPr id="15872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751971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BE45CF28-25A0-8E48-8416-B294BE63C71A}" type="datetimeFigureOut">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4CAED7-85D2-A741-B125-DE4AA1C8C66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45CF28-25A0-8E48-8416-B294BE63C71A}" type="datetimeFigureOut">
              <a:rPr lang="en-US" smtClean="0"/>
              <a:t>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4CAED7-85D2-A741-B125-DE4AA1C8C663}"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BE45CF28-25A0-8E48-8416-B294BE63C71A}" type="datetimeFigureOut">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4CAED7-85D2-A741-B125-DE4AA1C8C66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BE45CF28-25A0-8E48-8416-B294BE63C71A}" type="datetimeFigureOut">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4CAED7-85D2-A741-B125-DE4AA1C8C663}"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26BB2A7-5D8B-B247-B0AC-F56C7EFF6C94}" type="slidenum">
              <a:rPr lang="en-US"/>
              <a:pPr>
                <a:defRPr/>
              </a:pPr>
              <a:t>‹#›</a:t>
            </a:fld>
            <a:endParaRPr lang="en-US"/>
          </a:p>
        </p:txBody>
      </p:sp>
    </p:spTree>
    <p:extLst>
      <p:ext uri="{BB962C8B-B14F-4D97-AF65-F5344CB8AC3E}">
        <p14:creationId xmlns:p14="http://schemas.microsoft.com/office/powerpoint/2010/main" val="1141423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BE45CF28-25A0-8E48-8416-B294BE63C71A}" type="datetimeFigureOut">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4CAED7-85D2-A741-B125-DE4AA1C8C66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BE45CF28-25A0-8E48-8416-B294BE63C71A}" type="datetimeFigureOut">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4CAED7-85D2-A741-B125-DE4AA1C8C663}"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45CF28-25A0-8E48-8416-B294BE63C71A}" type="datetimeFigureOut">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4CAED7-85D2-A741-B125-DE4AA1C8C66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BE45CF28-25A0-8E48-8416-B294BE63C71A}" type="datetimeFigureOut">
              <a:rPr lang="en-US" smtClean="0"/>
              <a:t>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4CAED7-85D2-A741-B125-DE4AA1C8C66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BE45CF28-25A0-8E48-8416-B294BE63C71A}" type="datetimeFigureOut">
              <a:rPr lang="en-US" smtClean="0"/>
              <a:t>2/18/2020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4CAED7-85D2-A741-B125-DE4AA1C8C66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BE45CF28-25A0-8E48-8416-B294BE63C71A}" type="datetimeFigureOut">
              <a:rPr lang="en-US" smtClean="0"/>
              <a:t>2/18/2020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4CAED7-85D2-A741-B125-DE4AA1C8C66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45CF28-25A0-8E48-8416-B294BE63C71A}" type="datetimeFigureOut">
              <a:rPr lang="en-US" smtClean="0"/>
              <a:t>2/18/2020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4CAED7-85D2-A741-B125-DE4AA1C8C66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45CF28-25A0-8E48-8416-B294BE63C71A}" type="datetimeFigureOut">
              <a:rPr lang="en-US" smtClean="0"/>
              <a:t>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4CAED7-85D2-A741-B125-DE4AA1C8C66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E45CF28-25A0-8E48-8416-B294BE63C71A}" type="datetimeFigureOut">
              <a:rPr lang="en-US" smtClean="0"/>
              <a:t>2/18/2020</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084CAED7-85D2-A741-B125-DE4AA1C8C66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nc-sa/3.0/" TargetMode="External"/><Relationship Id="rId2" Type="http://schemas.openxmlformats.org/officeDocument/2006/relationships/hyperlink" Target="http://www.ciaomaestra.com/2009/03/pregrafismo-nuovo.html" TargetMode="External"/><Relationship Id="rId1" Type="http://schemas.openxmlformats.org/officeDocument/2006/relationships/slideLayout" Target="../slideLayouts/slideLayout1.xml"/><Relationship Id="rId5" Type="http://schemas.openxmlformats.org/officeDocument/2006/relationships/hyperlink" Target="http://commons.wikimedia.org/wiki/File:Kids_in_Public_Park_-_Centro_Habana_-_Havana_-_Cuba.JPG" TargetMode="Externa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20.jpg"/><Relationship Id="rId4" Type="http://schemas.openxmlformats.org/officeDocument/2006/relationships/image" Target="../media/image19.jpeg"/></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opensource.org/node/688" TargetMode="External"/><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hyperlink" Target="http://www.uoecs.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1.v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676400"/>
          </a:xfrm>
        </p:spPr>
        <p:txBody>
          <a:bodyPr>
            <a:normAutofit/>
          </a:bodyPr>
          <a:lstStyle/>
          <a:p>
            <a:pPr>
              <a:defRPr/>
            </a:pPr>
            <a:r>
              <a:rPr lang="en-US" dirty="0"/>
              <a:t>Positive Behavioral Interventions &amp; Supports </a:t>
            </a:r>
          </a:p>
        </p:txBody>
      </p:sp>
      <p:sp>
        <p:nvSpPr>
          <p:cNvPr id="6" name="TextBox 5">
            <a:extLst>
              <a:ext uri="{FF2B5EF4-FFF2-40B4-BE49-F238E27FC236}">
                <a16:creationId xmlns:a16="http://schemas.microsoft.com/office/drawing/2014/main" id="{36923C56-2E9F-4756-B3D0-ED9E7F632DAB}"/>
              </a:ext>
            </a:extLst>
          </p:cNvPr>
          <p:cNvSpPr txBox="1"/>
          <p:nvPr/>
        </p:nvSpPr>
        <p:spPr>
          <a:xfrm>
            <a:off x="4640827" y="3675861"/>
            <a:ext cx="1757530" cy="507831"/>
          </a:xfrm>
          <a:prstGeom prst="rect">
            <a:avLst/>
          </a:prstGeom>
          <a:noFill/>
        </p:spPr>
        <p:txBody>
          <a:bodyPr wrap="square" rtlCol="0">
            <a:spAutoFit/>
          </a:bodyPr>
          <a:lstStyle/>
          <a:p>
            <a:r>
              <a:rPr lang="en-US" sz="900">
                <a:hlinkClick r:id="rId2" tooltip="http://www.ciaomaestra.com/2009/03/pregrafismo-nuovo.html"/>
              </a:rPr>
              <a:t>This Photo</a:t>
            </a:r>
            <a:r>
              <a:rPr lang="en-US" sz="900"/>
              <a:t> by Unknown Author is licensed under </a:t>
            </a:r>
            <a:r>
              <a:rPr lang="en-US" sz="900">
                <a:hlinkClick r:id="rId3" tooltip="https://creativecommons.org/licenses/by-nc-sa/3.0/"/>
              </a:rPr>
              <a:t>CC BY-NC-SA</a:t>
            </a:r>
            <a:endParaRPr lang="en-US" sz="900"/>
          </a:p>
        </p:txBody>
      </p:sp>
      <p:pic>
        <p:nvPicPr>
          <p:cNvPr id="8" name="Picture 7" descr="A group of young children standing next to a child&#10;&#10;Description generated with high confidence">
            <a:extLst>
              <a:ext uri="{FF2B5EF4-FFF2-40B4-BE49-F238E27FC236}">
                <a16:creationId xmlns:a16="http://schemas.microsoft.com/office/drawing/2014/main" id="{653D4933-5F82-46DC-BE33-9DB404C09138}"/>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2376956" y="1785795"/>
            <a:ext cx="4527742" cy="3395806"/>
          </a:xfrm>
          <a:prstGeom prst="rect">
            <a:avLst/>
          </a:prstGeom>
        </p:spPr>
      </p:pic>
    </p:spTree>
    <p:extLst>
      <p:ext uri="{BB962C8B-B14F-4D97-AF65-F5344CB8AC3E}">
        <p14:creationId xmlns:p14="http://schemas.microsoft.com/office/powerpoint/2010/main" val="1334381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p:cNvSpPr>
          <p:nvPr>
            <p:ph type="title"/>
          </p:nvPr>
        </p:nvSpPr>
        <p:spPr>
          <a:xfrm>
            <a:off x="457200" y="274638"/>
            <a:ext cx="8229600" cy="641497"/>
          </a:xfrm>
        </p:spPr>
        <p:txBody>
          <a:bodyPr>
            <a:normAutofit fontScale="90000"/>
          </a:bodyPr>
          <a:lstStyle/>
          <a:p>
            <a:r>
              <a:rPr lang="en-US" dirty="0"/>
              <a:t>Top Ten Reasons PBIS Fails</a:t>
            </a:r>
          </a:p>
        </p:txBody>
      </p:sp>
      <p:sp>
        <p:nvSpPr>
          <p:cNvPr id="168963" name="Rectangle 3"/>
          <p:cNvSpPr>
            <a:spLocks noGrp="1"/>
          </p:cNvSpPr>
          <p:nvPr>
            <p:ph type="body" idx="1"/>
          </p:nvPr>
        </p:nvSpPr>
        <p:spPr>
          <a:xfrm>
            <a:off x="457200" y="1165990"/>
            <a:ext cx="8229600" cy="4960173"/>
          </a:xfrm>
        </p:spPr>
        <p:txBody>
          <a:bodyPr>
            <a:normAutofit fontScale="92500"/>
          </a:bodyPr>
          <a:lstStyle/>
          <a:p>
            <a:pPr lvl="2"/>
            <a:r>
              <a:rPr lang="en-US" dirty="0">
                <a:solidFill>
                  <a:srgbClr val="FF0000"/>
                </a:solidFill>
              </a:rPr>
              <a:t>1. Lack of continuous administrative support &amp; involvement</a:t>
            </a:r>
          </a:p>
          <a:p>
            <a:pPr lvl="2"/>
            <a:r>
              <a:rPr lang="en-US" dirty="0">
                <a:solidFill>
                  <a:srgbClr val="FF0000"/>
                </a:solidFill>
              </a:rPr>
              <a:t>2. Not tracking, reporting, &amp; responding to  data</a:t>
            </a:r>
          </a:p>
          <a:p>
            <a:pPr lvl="2"/>
            <a:r>
              <a:rPr lang="en-US" dirty="0"/>
              <a:t>3. Lack of understanding that staff set and change culture in schools</a:t>
            </a:r>
          </a:p>
          <a:p>
            <a:pPr lvl="2"/>
            <a:r>
              <a:rPr lang="en-US" dirty="0"/>
              <a:t>4. Lack of understanding commitment and buy-in from staff</a:t>
            </a:r>
          </a:p>
          <a:p>
            <a:pPr lvl="2"/>
            <a:r>
              <a:rPr lang="en-US" dirty="0"/>
              <a:t>5. Lack of understanding that academic success is driven by school culture</a:t>
            </a:r>
          </a:p>
          <a:p>
            <a:pPr lvl="2"/>
            <a:r>
              <a:rPr lang="en-US" dirty="0"/>
              <a:t>6. Not working through the PBIS processes as a team</a:t>
            </a:r>
          </a:p>
          <a:p>
            <a:pPr lvl="2"/>
            <a:r>
              <a:rPr lang="en-US" dirty="0"/>
              <a:t>7. Taking on too much too fast (generally with positive intentions)</a:t>
            </a:r>
          </a:p>
          <a:p>
            <a:pPr lvl="2"/>
            <a:r>
              <a:rPr lang="en-US" dirty="0"/>
              <a:t>8. Inconsistency of implementation by staff</a:t>
            </a:r>
          </a:p>
          <a:p>
            <a:pPr lvl="2"/>
            <a:r>
              <a:rPr lang="en-US" dirty="0"/>
              <a:t>9. Looking for the negative vs. looking for positives in student behavior</a:t>
            </a:r>
          </a:p>
          <a:p>
            <a:pPr lvl="2"/>
            <a:r>
              <a:rPr lang="en-US" dirty="0"/>
              <a:t>10. Focusing only on the high risk students</a:t>
            </a:r>
          </a:p>
          <a:p>
            <a:endParaRPr lang="en-US" dirty="0"/>
          </a:p>
        </p:txBody>
      </p:sp>
    </p:spTree>
    <p:extLst>
      <p:ext uri="{BB962C8B-B14F-4D97-AF65-F5344CB8AC3E}">
        <p14:creationId xmlns:p14="http://schemas.microsoft.com/office/powerpoint/2010/main" val="840951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Title 1"/>
          <p:cNvSpPr>
            <a:spLocks noGrp="1"/>
          </p:cNvSpPr>
          <p:nvPr>
            <p:ph type="title"/>
          </p:nvPr>
        </p:nvSpPr>
        <p:spPr>
          <a:xfrm>
            <a:off x="457200" y="685800"/>
            <a:ext cx="8229600" cy="1143000"/>
          </a:xfrm>
        </p:spPr>
        <p:txBody>
          <a:bodyPr>
            <a:normAutofit fontScale="90000"/>
          </a:bodyPr>
          <a:lstStyle/>
          <a:p>
            <a:pPr eaLnBrk="1" hangingPunct="1"/>
            <a:r>
              <a:rPr lang="en-US" altLang="en-US" dirty="0">
                <a:ea typeface="ＭＳ Ｐゴシック" panose="020B0600070205080204" pitchFamily="34" charset="-128"/>
              </a:rPr>
              <a:t>Most Important Perceived Factors for Sustainability</a:t>
            </a:r>
          </a:p>
        </p:txBody>
      </p:sp>
      <p:sp>
        <p:nvSpPr>
          <p:cNvPr id="3" name="Content Placeholder 2"/>
          <p:cNvSpPr>
            <a:spLocks noGrp="1"/>
          </p:cNvSpPr>
          <p:nvPr>
            <p:ph idx="1"/>
          </p:nvPr>
        </p:nvSpPr>
        <p:spPr>
          <a:xfrm>
            <a:off x="457200" y="1981200"/>
            <a:ext cx="7200900" cy="4876800"/>
          </a:xfrm>
        </p:spPr>
        <p:txBody>
          <a:bodyPr>
            <a:normAutofit/>
          </a:bodyPr>
          <a:lstStyle/>
          <a:p>
            <a:pPr marL="514350" indent="-514350">
              <a:buFont typeface="+mj-lt"/>
              <a:buAutoNum type="arabicPeriod"/>
              <a:defRPr/>
            </a:pPr>
            <a:r>
              <a:rPr lang="en-US" dirty="0"/>
              <a:t>School administrators actively support PBIS</a:t>
            </a:r>
          </a:p>
          <a:p>
            <a:pPr marL="514350" indent="-514350">
              <a:buFont typeface="+mj-lt"/>
              <a:buAutoNum type="arabicPeriod"/>
              <a:defRPr/>
            </a:pPr>
            <a:r>
              <a:rPr lang="en-US" dirty="0"/>
              <a:t>School administrators describes PBIS as a top priority for the school</a:t>
            </a:r>
          </a:p>
          <a:p>
            <a:pPr marL="514350" indent="-514350">
              <a:buFont typeface="+mj-lt"/>
              <a:buAutoNum type="arabicPeriod"/>
              <a:defRPr/>
            </a:pPr>
            <a:r>
              <a:rPr lang="en-US" dirty="0"/>
              <a:t>A school administrator regularly attends and participates in PBIS team meetings</a:t>
            </a:r>
          </a:p>
          <a:p>
            <a:pPr marL="514350" indent="-514350">
              <a:buFont typeface="+mj-lt"/>
              <a:buAutoNum type="arabicPeriod"/>
              <a:defRPr/>
            </a:pPr>
            <a:r>
              <a:rPr lang="en-US" dirty="0"/>
              <a:t>The PBIS school team is well organized and operates efficiently</a:t>
            </a:r>
          </a:p>
          <a:p>
            <a:pPr marL="514350" indent="-514350">
              <a:buFont typeface="+mj-lt"/>
              <a:buAutoNum type="arabicPeriod"/>
              <a:defRPr/>
            </a:pPr>
            <a:r>
              <a:rPr lang="en-US" dirty="0"/>
              <a:t>The school administrators ensure that the PBIS team has regularly scheduled time to meet</a:t>
            </a:r>
          </a:p>
          <a:p>
            <a:pPr eaLnBrk="1" hangingPunct="1">
              <a:defRPr/>
            </a:pPr>
            <a:endParaRPr lang="en-US" dirty="0"/>
          </a:p>
        </p:txBody>
      </p:sp>
    </p:spTree>
    <p:extLst>
      <p:ext uri="{BB962C8B-B14F-4D97-AF65-F5344CB8AC3E}">
        <p14:creationId xmlns:p14="http://schemas.microsoft.com/office/powerpoint/2010/main" val="10989799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4"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5" name="Title 1"/>
          <p:cNvSpPr>
            <a:spLocks noGrp="1"/>
          </p:cNvSpPr>
          <p:nvPr>
            <p:ph type="title"/>
          </p:nvPr>
        </p:nvSpPr>
        <p:spPr>
          <a:xfrm>
            <a:off x="457200" y="630238"/>
            <a:ext cx="8229600" cy="1143000"/>
          </a:xfrm>
        </p:spPr>
        <p:txBody>
          <a:bodyPr>
            <a:normAutofit fontScale="90000"/>
          </a:bodyPr>
          <a:lstStyle/>
          <a:p>
            <a:pPr eaLnBrk="1" hangingPunct="1"/>
            <a:r>
              <a:rPr lang="en-CA" altLang="en-US" dirty="0">
                <a:ea typeface="ＭＳ Ｐゴシック" panose="020B0600070205080204" pitchFamily="34" charset="-128"/>
              </a:rPr>
              <a:t>Which features best predict sustained implementation?</a:t>
            </a:r>
          </a:p>
        </p:txBody>
      </p:sp>
      <p:sp>
        <p:nvSpPr>
          <p:cNvPr id="10" name="Content Placeholder 9"/>
          <p:cNvSpPr>
            <a:spLocks noGrp="1"/>
          </p:cNvSpPr>
          <p:nvPr>
            <p:ph idx="1"/>
          </p:nvPr>
        </p:nvSpPr>
        <p:spPr>
          <a:xfrm>
            <a:off x="101600" y="1773238"/>
            <a:ext cx="7556500" cy="5084762"/>
          </a:xfrm>
        </p:spPr>
        <p:txBody>
          <a:bodyPr>
            <a:normAutofit fontScale="70000" lnSpcReduction="20000"/>
          </a:bodyPr>
          <a:lstStyle/>
          <a:p>
            <a:pPr eaLnBrk="1" hangingPunct="1">
              <a:defRPr/>
            </a:pPr>
            <a:r>
              <a:rPr lang="en-CA" dirty="0"/>
              <a:t>Expected behaviors defined clearly</a:t>
            </a:r>
          </a:p>
          <a:p>
            <a:pPr eaLnBrk="1" hangingPunct="1">
              <a:defRPr/>
            </a:pPr>
            <a:r>
              <a:rPr lang="en-CA" dirty="0"/>
              <a:t>Problem behaviors defined clearly</a:t>
            </a:r>
          </a:p>
          <a:p>
            <a:pPr eaLnBrk="1" hangingPunct="1">
              <a:defRPr/>
            </a:pPr>
            <a:r>
              <a:rPr lang="en-CA" dirty="0"/>
              <a:t>Expected behaviors taught</a:t>
            </a:r>
          </a:p>
          <a:p>
            <a:pPr eaLnBrk="1" hangingPunct="1">
              <a:defRPr/>
            </a:pPr>
            <a:r>
              <a:rPr lang="en-CA" dirty="0"/>
              <a:t>Expected behaviors acknowledged regularly</a:t>
            </a:r>
          </a:p>
          <a:p>
            <a:pPr eaLnBrk="1" hangingPunct="1">
              <a:defRPr/>
            </a:pPr>
            <a:r>
              <a:rPr lang="en-CA" dirty="0"/>
              <a:t>Consistent consequences</a:t>
            </a:r>
          </a:p>
          <a:p>
            <a:pPr eaLnBrk="1" hangingPunct="1">
              <a:defRPr/>
            </a:pPr>
            <a:r>
              <a:rPr lang="en-CA" dirty="0"/>
              <a:t>CR procedures consistent with SW systems</a:t>
            </a:r>
          </a:p>
          <a:p>
            <a:pPr eaLnBrk="1" hangingPunct="1">
              <a:defRPr/>
            </a:pPr>
            <a:r>
              <a:rPr lang="en-CA" dirty="0"/>
              <a:t>Options exist for instruction</a:t>
            </a:r>
          </a:p>
          <a:p>
            <a:pPr eaLnBrk="1" hangingPunct="1">
              <a:defRPr/>
            </a:pPr>
            <a:r>
              <a:rPr lang="en-CA" dirty="0"/>
              <a:t>Instruction/materials match student ability</a:t>
            </a:r>
          </a:p>
          <a:p>
            <a:pPr eaLnBrk="1" hangingPunct="1">
              <a:defRPr/>
            </a:pPr>
            <a:r>
              <a:rPr lang="en-CA" dirty="0"/>
              <a:t>High rates of academic success</a:t>
            </a:r>
          </a:p>
          <a:p>
            <a:pPr eaLnBrk="1" hangingPunct="1">
              <a:defRPr/>
            </a:pPr>
            <a:r>
              <a:rPr lang="en-CA" dirty="0"/>
              <a:t>Access to assistance and coaching</a:t>
            </a:r>
          </a:p>
          <a:p>
            <a:pPr eaLnBrk="1" hangingPunct="1">
              <a:defRPr/>
            </a:pPr>
            <a:r>
              <a:rPr lang="en-CA" dirty="0"/>
              <a:t>Transitions are efficient</a:t>
            </a:r>
          </a:p>
        </p:txBody>
      </p:sp>
    </p:spTree>
    <p:extLst>
      <p:ext uri="{BB962C8B-B14F-4D97-AF65-F5344CB8AC3E}">
        <p14:creationId xmlns:p14="http://schemas.microsoft.com/office/powerpoint/2010/main" val="9725502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1000" fill="hold"/>
                                        <p:tgtEl>
                                          <p:spTgt spid="10">
                                            <p:txEl>
                                              <p:pRg st="3" end="3"/>
                                            </p:txEl>
                                          </p:spTgt>
                                        </p:tgtEl>
                                      </p:cBhvr>
                                      <p:by x="120000" y="120000"/>
                                    </p:animScale>
                                  </p:childTnLst>
                                  <p:subTnLst>
                                    <p:animClr clrSpc="rgb" dir="cw">
                                      <p:cBhvr override="childStyle">
                                        <p:cTn dur="1" fill="hold" display="0" masterRel="nextClick" afterEffect="1"/>
                                        <p:tgtEl>
                                          <p:spTgt spid="10">
                                            <p:txEl>
                                              <p:pRg st="3" end="3"/>
                                            </p:txEl>
                                          </p:spTgt>
                                        </p:tgtEl>
                                        <p:attrNameLst>
                                          <p:attrName>ppt_c</p:attrName>
                                        </p:attrNameLst>
                                      </p:cBhvr>
                                      <p:to>
                                        <a:schemeClr val="accent1"/>
                                      </p:to>
                                    </p:animClr>
                                  </p:subTnLst>
                                </p:cTn>
                              </p:par>
                            </p:childTnLst>
                          </p:cTn>
                        </p:par>
                        <p:par>
                          <p:cTn id="7" fill="hold" nodeType="afterGroup">
                            <p:stCondLst>
                              <p:cond delay="1000"/>
                            </p:stCondLst>
                            <p:childTnLst>
                              <p:par>
                                <p:cTn id="8" presetID="6" presetClass="emph" presetSubtype="0" fill="hold" nodeType="afterEffect">
                                  <p:stCondLst>
                                    <p:cond delay="0"/>
                                  </p:stCondLst>
                                  <p:childTnLst>
                                    <p:animScale>
                                      <p:cBhvr>
                                        <p:cTn id="9" dur="1000" fill="hold"/>
                                        <p:tgtEl>
                                          <p:spTgt spid="10">
                                            <p:txEl>
                                              <p:pRg st="7" end="7"/>
                                            </p:txEl>
                                          </p:spTgt>
                                        </p:tgtEl>
                                      </p:cBhvr>
                                      <p:by x="110000" y="110000"/>
                                    </p:animScale>
                                  </p:childTnLst>
                                  <p:subTnLst>
                                    <p:animClr clrSpc="rgb" dir="cw">
                                      <p:cBhvr override="childStyle">
                                        <p:cTn dur="1" fill="hold" display="0" masterRel="nextClick" afterEffect="1"/>
                                        <p:tgtEl>
                                          <p:spTgt spid="10">
                                            <p:txEl>
                                              <p:pRg st="7" end="7"/>
                                            </p:txEl>
                                          </p:spTgt>
                                        </p:tgtEl>
                                        <p:attrNameLst>
                                          <p:attrName>ppt_c</p:attrName>
                                        </p:attrNameLst>
                                      </p:cBhvr>
                                      <p:to>
                                        <a:schemeClr val="accent1"/>
                                      </p:to>
                                    </p:animClr>
                                  </p:subTnLst>
                                </p:cTn>
                              </p:par>
                            </p:childTnLst>
                          </p:cTn>
                        </p:par>
                        <p:par>
                          <p:cTn id="10" fill="hold" nodeType="afterGroup">
                            <p:stCondLst>
                              <p:cond delay="2000"/>
                            </p:stCondLst>
                            <p:childTnLst>
                              <p:par>
                                <p:cTn id="11" presetID="6" presetClass="emph" presetSubtype="0" fill="hold" nodeType="afterEffect">
                                  <p:stCondLst>
                                    <p:cond delay="0"/>
                                  </p:stCondLst>
                                  <p:childTnLst>
                                    <p:animScale>
                                      <p:cBhvr>
                                        <p:cTn id="12" dur="1000" fill="hold"/>
                                        <p:tgtEl>
                                          <p:spTgt spid="10">
                                            <p:txEl>
                                              <p:pRg st="9" end="9"/>
                                            </p:txEl>
                                          </p:spTgt>
                                        </p:tgtEl>
                                      </p:cBhvr>
                                      <p:by x="105000" y="105000"/>
                                    </p:animScale>
                                  </p:childTnLst>
                                  <p:subTnLst>
                                    <p:animClr clrSpc="rgb" dir="cw">
                                      <p:cBhvr override="childStyle">
                                        <p:cTn dur="1" fill="hold" display="0" masterRel="nextClick" afterEffect="1"/>
                                        <p:tgtEl>
                                          <p:spTgt spid="10">
                                            <p:txEl>
                                              <p:pRg st="9" end="9"/>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228600"/>
            <a:ext cx="9144000" cy="1371600"/>
          </a:xfrm>
        </p:spPr>
        <p:txBody>
          <a:bodyPr>
            <a:normAutofit/>
          </a:bodyPr>
          <a:lstStyle/>
          <a:p>
            <a:pPr eaLnBrk="1" hangingPunct="1"/>
            <a:r>
              <a:rPr lang="en-US" dirty="0"/>
              <a:t>The Big Idea</a:t>
            </a:r>
            <a:br>
              <a:rPr lang="en-US" sz="3400" dirty="0"/>
            </a:br>
            <a:r>
              <a:rPr lang="en-US" sz="3000" dirty="0"/>
              <a:t>It Ends Without Commitment</a:t>
            </a:r>
          </a:p>
        </p:txBody>
      </p:sp>
      <p:sp>
        <p:nvSpPr>
          <p:cNvPr id="40963" name="Rectangle 3"/>
          <p:cNvSpPr>
            <a:spLocks noGrp="1" noChangeArrowheads="1"/>
          </p:cNvSpPr>
          <p:nvPr>
            <p:ph type="body" idx="1"/>
          </p:nvPr>
        </p:nvSpPr>
        <p:spPr>
          <a:xfrm>
            <a:off x="685800" y="1600200"/>
            <a:ext cx="8153400" cy="4953000"/>
          </a:xfrm>
        </p:spPr>
        <p:txBody>
          <a:bodyPr>
            <a:normAutofit fontScale="92500"/>
          </a:bodyPr>
          <a:lstStyle/>
          <a:p>
            <a:pPr eaLnBrk="1" hangingPunct="1">
              <a:buFont typeface="Wingdings" charset="2"/>
              <a:buNone/>
            </a:pPr>
            <a:r>
              <a:rPr lang="en-US" sz="4000" dirty="0"/>
              <a:t>	PBIS requires administrators, faculty, team members, and </a:t>
            </a:r>
            <a:r>
              <a:rPr lang="en-US" sz="4000" dirty="0">
                <a:solidFill>
                  <a:srgbClr val="0000FF"/>
                </a:solidFill>
              </a:rPr>
              <a:t>coaches </a:t>
            </a:r>
            <a:r>
              <a:rPr lang="en-US" sz="4000" dirty="0"/>
              <a:t>to make a </a:t>
            </a:r>
            <a:r>
              <a:rPr lang="en-US" sz="4000" dirty="0">
                <a:solidFill>
                  <a:srgbClr val="FF0000"/>
                </a:solidFill>
              </a:rPr>
              <a:t>commitment</a:t>
            </a:r>
            <a:r>
              <a:rPr lang="en-US" sz="4000" dirty="0"/>
              <a:t> to </a:t>
            </a:r>
            <a:r>
              <a:rPr lang="en-US" sz="4000" dirty="0">
                <a:solidFill>
                  <a:srgbClr val="FF0000"/>
                </a:solidFill>
              </a:rPr>
              <a:t>systems</a:t>
            </a:r>
            <a:r>
              <a:rPr lang="en-US" sz="4000" dirty="0"/>
              <a:t>, </a:t>
            </a:r>
            <a:r>
              <a:rPr lang="en-US" sz="4000" dirty="0">
                <a:solidFill>
                  <a:srgbClr val="FF0000"/>
                </a:solidFill>
              </a:rPr>
              <a:t>practices</a:t>
            </a:r>
            <a:r>
              <a:rPr lang="en-US" sz="4000" dirty="0"/>
              <a:t>, and </a:t>
            </a:r>
            <a:r>
              <a:rPr lang="en-US" sz="4000" dirty="0">
                <a:solidFill>
                  <a:srgbClr val="FF0000"/>
                </a:solidFill>
              </a:rPr>
              <a:t>data</a:t>
            </a:r>
            <a:r>
              <a:rPr lang="en-US" sz="4000" dirty="0"/>
              <a:t> in order to effectively and efficiently implement and sustain SWPBIS within the context of an effective school community and district. </a:t>
            </a:r>
            <a:endParaRPr lang="en-US" sz="3600" dirty="0"/>
          </a:p>
        </p:txBody>
      </p:sp>
    </p:spTree>
    <p:extLst>
      <p:ext uri="{BB962C8B-B14F-4D97-AF65-F5344CB8AC3E}">
        <p14:creationId xmlns:p14="http://schemas.microsoft.com/office/powerpoint/2010/main" val="796792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685800" y="395990"/>
            <a:ext cx="7772400" cy="1470025"/>
          </a:xfrm>
        </p:spPr>
        <p:txBody>
          <a:bodyPr/>
          <a:lstStyle/>
          <a:p>
            <a:r>
              <a:rPr lang="en-US" dirty="0"/>
              <a:t>Tier 1 Leadership Team</a:t>
            </a:r>
          </a:p>
        </p:txBody>
      </p:sp>
      <p:pic>
        <p:nvPicPr>
          <p:cNvPr id="10" name="Picture 9" descr="Screen Shot 2015-02-19 at 9.12.3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1584" y="2136215"/>
            <a:ext cx="5475280" cy="3310218"/>
          </a:xfrm>
          <a:prstGeom prst="rect">
            <a:avLst/>
          </a:prstGeom>
        </p:spPr>
      </p:pic>
    </p:spTree>
    <p:extLst>
      <p:ext uri="{BB962C8B-B14F-4D97-AF65-F5344CB8AC3E}">
        <p14:creationId xmlns:p14="http://schemas.microsoft.com/office/powerpoint/2010/main" val="1804573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Team is not representative</a:t>
            </a:r>
          </a:p>
          <a:p>
            <a:r>
              <a:rPr lang="en-US" dirty="0">
                <a:solidFill>
                  <a:srgbClr val="FF0000"/>
                </a:solidFill>
              </a:rPr>
              <a:t>Team lacks admin support</a:t>
            </a:r>
          </a:p>
          <a:p>
            <a:r>
              <a:rPr lang="en-US" dirty="0">
                <a:solidFill>
                  <a:srgbClr val="FF0000"/>
                </a:solidFill>
              </a:rPr>
              <a:t>Team does not use data for decision-making</a:t>
            </a:r>
          </a:p>
          <a:p>
            <a:r>
              <a:rPr lang="en-US" dirty="0"/>
              <a:t>Team does not meet at least monthly</a:t>
            </a:r>
          </a:p>
          <a:p>
            <a:r>
              <a:rPr lang="en-US" dirty="0"/>
              <a:t>Staff are not committed to PBIS</a:t>
            </a:r>
          </a:p>
          <a:p>
            <a:r>
              <a:rPr lang="en-US" dirty="0"/>
              <a:t>Some staff behavioral philosophies are not aligned with PBIS.</a:t>
            </a:r>
          </a:p>
          <a:p>
            <a:endParaRPr lang="en-US" dirty="0"/>
          </a:p>
        </p:txBody>
      </p:sp>
      <p:sp>
        <p:nvSpPr>
          <p:cNvPr id="2" name="Title 1"/>
          <p:cNvSpPr>
            <a:spLocks noGrp="1"/>
          </p:cNvSpPr>
          <p:nvPr>
            <p:ph type="title"/>
          </p:nvPr>
        </p:nvSpPr>
        <p:spPr>
          <a:xfrm>
            <a:off x="688490" y="421546"/>
            <a:ext cx="7756263" cy="1054250"/>
          </a:xfrm>
        </p:spPr>
        <p:txBody>
          <a:bodyPr>
            <a:normAutofit fontScale="90000"/>
          </a:bodyPr>
          <a:lstStyle/>
          <a:p>
            <a:r>
              <a:rPr lang="en-US" dirty="0"/>
              <a:t>Common Pitfall – Lack of Team and or Staff Buy In </a:t>
            </a:r>
          </a:p>
        </p:txBody>
      </p:sp>
    </p:spTree>
    <p:extLst>
      <p:ext uri="{BB962C8B-B14F-4D97-AF65-F5344CB8AC3E}">
        <p14:creationId xmlns:p14="http://schemas.microsoft.com/office/powerpoint/2010/main" val="1293724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10-31 at 10.16.3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0"/>
            <a:ext cx="5175647" cy="6858000"/>
          </a:xfrm>
          <a:prstGeom prst="rect">
            <a:avLst/>
          </a:prstGeom>
        </p:spPr>
      </p:pic>
    </p:spTree>
    <p:extLst>
      <p:ext uri="{BB962C8B-B14F-4D97-AF65-F5344CB8AC3E}">
        <p14:creationId xmlns:p14="http://schemas.microsoft.com/office/powerpoint/2010/main" val="2962557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What do we need to be doing a better job of in regards to our team and staff buy-in?</a:t>
            </a:r>
          </a:p>
          <a:p>
            <a:endParaRPr lang="en-US" dirty="0"/>
          </a:p>
          <a:p>
            <a:r>
              <a:rPr lang="en-US" dirty="0"/>
              <a:t>Capture one action item on your action planning form.</a:t>
            </a:r>
          </a:p>
          <a:p>
            <a:endParaRPr lang="en-US" dirty="0"/>
          </a:p>
          <a:p>
            <a:r>
              <a:rPr lang="en-US" dirty="0"/>
              <a:t>What do you need to add to your triangle?</a:t>
            </a:r>
          </a:p>
        </p:txBody>
      </p:sp>
      <p:sp>
        <p:nvSpPr>
          <p:cNvPr id="3" name="Title 2"/>
          <p:cNvSpPr>
            <a:spLocks noGrp="1"/>
          </p:cNvSpPr>
          <p:nvPr>
            <p:ph type="title"/>
          </p:nvPr>
        </p:nvSpPr>
        <p:spPr/>
        <p:txBody>
          <a:bodyPr/>
          <a:lstStyle/>
          <a:p>
            <a:r>
              <a:rPr lang="en-US" dirty="0"/>
              <a:t>Discuss and Capture</a:t>
            </a:r>
          </a:p>
        </p:txBody>
      </p:sp>
      <p:sp>
        <p:nvSpPr>
          <p:cNvPr id="6" name="Oval 5"/>
          <p:cNvSpPr/>
          <p:nvPr/>
        </p:nvSpPr>
        <p:spPr>
          <a:xfrm>
            <a:off x="6793439" y="240638"/>
            <a:ext cx="1893361" cy="624681"/>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solidFill>
                  <a:schemeClr val="tx1"/>
                </a:solidFill>
              </a:rPr>
              <a:t>15 Minutes</a:t>
            </a:r>
          </a:p>
        </p:txBody>
      </p:sp>
    </p:spTree>
    <p:extLst>
      <p:ext uri="{BB962C8B-B14F-4D97-AF65-F5344CB8AC3E}">
        <p14:creationId xmlns:p14="http://schemas.microsoft.com/office/powerpoint/2010/main" val="1742429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35046" y="333794"/>
            <a:ext cx="7772400" cy="1362075"/>
          </a:xfrm>
        </p:spPr>
        <p:txBody>
          <a:bodyPr/>
          <a:lstStyle/>
          <a:p>
            <a:r>
              <a:rPr lang="en-US" dirty="0"/>
              <a:t>Establishing and Teaching Expectations</a:t>
            </a:r>
          </a:p>
        </p:txBody>
      </p:sp>
      <p:pic>
        <p:nvPicPr>
          <p:cNvPr id="4" name="Picture 3" descr="Screen Shot 2016-10-31 at 10.15.5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2770" y="1985966"/>
            <a:ext cx="6577158" cy="4730789"/>
          </a:xfrm>
          <a:prstGeom prst="rect">
            <a:avLst/>
          </a:prstGeom>
        </p:spPr>
      </p:pic>
    </p:spTree>
    <p:extLst>
      <p:ext uri="{BB962C8B-B14F-4D97-AF65-F5344CB8AC3E}">
        <p14:creationId xmlns:p14="http://schemas.microsoft.com/office/powerpoint/2010/main" val="3476151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946673" y="2249720"/>
            <a:ext cx="7498080" cy="4608280"/>
          </a:xfrm>
        </p:spPr>
        <p:txBody>
          <a:bodyPr/>
          <a:lstStyle/>
          <a:p>
            <a:r>
              <a:rPr lang="en-US" dirty="0"/>
              <a:t>Lack of Clear Definition &amp; Understanding</a:t>
            </a:r>
          </a:p>
          <a:p>
            <a:r>
              <a:rPr lang="en-US" dirty="0"/>
              <a:t>“Values” Which Are Hard to Define (</a:t>
            </a:r>
            <a:r>
              <a:rPr lang="en-US" dirty="0" err="1"/>
              <a:t>ie</a:t>
            </a:r>
            <a:r>
              <a:rPr lang="en-US" dirty="0"/>
              <a:t>. Responsible, Respectful, Kind, Honest).</a:t>
            </a:r>
          </a:p>
          <a:p>
            <a:r>
              <a:rPr lang="en-US" dirty="0"/>
              <a:t>Lack Buy-In From ALL Stakeholders</a:t>
            </a:r>
          </a:p>
          <a:p>
            <a:r>
              <a:rPr lang="en-US" dirty="0"/>
              <a:t>Cultural Mismatch</a:t>
            </a:r>
          </a:p>
          <a:p>
            <a:r>
              <a:rPr lang="en-US" dirty="0"/>
              <a:t>Not Agreed Upon By All Staff</a:t>
            </a:r>
          </a:p>
          <a:p>
            <a:endParaRPr lang="en-US" dirty="0"/>
          </a:p>
        </p:txBody>
      </p:sp>
      <p:sp>
        <p:nvSpPr>
          <p:cNvPr id="4" name="Title 3"/>
          <p:cNvSpPr>
            <a:spLocks noGrp="1"/>
          </p:cNvSpPr>
          <p:nvPr>
            <p:ph type="title"/>
          </p:nvPr>
        </p:nvSpPr>
        <p:spPr/>
        <p:txBody>
          <a:bodyPr>
            <a:normAutofit fontScale="90000"/>
          </a:bodyPr>
          <a:lstStyle/>
          <a:p>
            <a:r>
              <a:rPr lang="en-US" dirty="0"/>
              <a:t>Common Pitfalls – </a:t>
            </a:r>
            <a:br>
              <a:rPr lang="en-US" dirty="0"/>
            </a:br>
            <a:r>
              <a:rPr lang="en-US" dirty="0"/>
              <a:t>Establishing Expectations</a:t>
            </a:r>
          </a:p>
        </p:txBody>
      </p:sp>
    </p:spTree>
    <p:extLst>
      <p:ext uri="{BB962C8B-B14F-4D97-AF65-F5344CB8AC3E}">
        <p14:creationId xmlns:p14="http://schemas.microsoft.com/office/powerpoint/2010/main" val="2222650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normAutofit/>
          </a:bodyPr>
          <a:lstStyle/>
          <a:p>
            <a:r>
              <a:rPr lang="en-US" dirty="0"/>
              <a:t>Share-out: Where are your teams at</a:t>
            </a:r>
          </a:p>
          <a:p>
            <a:r>
              <a:rPr lang="en-US" dirty="0"/>
              <a:t>Common Pitfalls &amp; Work Time</a:t>
            </a:r>
          </a:p>
          <a:p>
            <a:endParaRPr lang="en-US" dirty="0"/>
          </a:p>
        </p:txBody>
      </p:sp>
    </p:spTree>
    <p:extLst>
      <p:ext uri="{BB962C8B-B14F-4D97-AF65-F5344CB8AC3E}">
        <p14:creationId xmlns:p14="http://schemas.microsoft.com/office/powerpoint/2010/main" val="165392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1027"/>
          <p:cNvSpPr>
            <a:spLocks noGrp="1" noChangeArrowheads="1"/>
          </p:cNvSpPr>
          <p:nvPr>
            <p:ph idx="1"/>
          </p:nvPr>
        </p:nvSpPr>
        <p:spPr/>
        <p:txBody>
          <a:bodyPr/>
          <a:lstStyle/>
          <a:p>
            <a:pPr defTabSz="457200" eaLnBrk="1" hangingPunct="1">
              <a:lnSpc>
                <a:spcPct val="90000"/>
              </a:lnSpc>
            </a:pPr>
            <a:r>
              <a:rPr lang="en-US" sz="2800" dirty="0"/>
              <a:t>Guidelines</a:t>
            </a:r>
          </a:p>
          <a:p>
            <a:pPr defTabSz="457200" eaLnBrk="1" hangingPunct="1">
              <a:lnSpc>
                <a:spcPct val="90000"/>
              </a:lnSpc>
              <a:buFontTx/>
              <a:buNone/>
            </a:pPr>
            <a:r>
              <a:rPr lang="en-US" sz="2800" dirty="0"/>
              <a:t>	</a:t>
            </a:r>
            <a:r>
              <a:rPr lang="en-US" sz="2400" dirty="0"/>
              <a:t>Identify 3-5 Expectations That:</a:t>
            </a:r>
          </a:p>
          <a:p>
            <a:pPr lvl="1" defTabSz="457200" eaLnBrk="1" hangingPunct="1">
              <a:lnSpc>
                <a:spcPct val="90000"/>
              </a:lnSpc>
            </a:pPr>
            <a:r>
              <a:rPr lang="en-US" sz="2400" dirty="0"/>
              <a:t>Desired Behaviors that Replace Your Problem Behaviors</a:t>
            </a:r>
          </a:p>
          <a:p>
            <a:pPr lvl="1" defTabSz="457200" eaLnBrk="1" hangingPunct="1">
              <a:lnSpc>
                <a:spcPct val="90000"/>
              </a:lnSpc>
            </a:pPr>
            <a:r>
              <a:rPr lang="en-US" sz="2400" dirty="0"/>
              <a:t>Short, Positive Statements (what to do!)</a:t>
            </a:r>
          </a:p>
          <a:p>
            <a:pPr lvl="1" defTabSz="457200" eaLnBrk="1" hangingPunct="1">
              <a:lnSpc>
                <a:spcPct val="90000"/>
              </a:lnSpc>
            </a:pPr>
            <a:r>
              <a:rPr lang="en-US" sz="2400" dirty="0"/>
              <a:t>Easy to remember </a:t>
            </a:r>
          </a:p>
          <a:p>
            <a:pPr lvl="1" defTabSz="457200" eaLnBrk="1" hangingPunct="1">
              <a:lnSpc>
                <a:spcPct val="90000"/>
              </a:lnSpc>
            </a:pPr>
            <a:r>
              <a:rPr lang="en-US" sz="2400" dirty="0"/>
              <a:t>Consider the Culture of Community</a:t>
            </a:r>
          </a:p>
          <a:p>
            <a:pPr defTabSz="457200" eaLnBrk="1" hangingPunct="1">
              <a:lnSpc>
                <a:spcPct val="90000"/>
              </a:lnSpc>
            </a:pPr>
            <a:r>
              <a:rPr lang="en-US" sz="2800" dirty="0"/>
              <a:t>For all students, staff, parents and others who come to the school</a:t>
            </a:r>
          </a:p>
        </p:txBody>
      </p:sp>
      <p:sp>
        <p:nvSpPr>
          <p:cNvPr id="81922" name="Rectangle 1026"/>
          <p:cNvSpPr>
            <a:spLocks noGrp="1" noChangeArrowheads="1"/>
          </p:cNvSpPr>
          <p:nvPr>
            <p:ph type="title"/>
          </p:nvPr>
        </p:nvSpPr>
        <p:spPr>
          <a:xfrm>
            <a:off x="688490" y="435056"/>
            <a:ext cx="7756263" cy="1054250"/>
          </a:xfrm>
        </p:spPr>
        <p:txBody>
          <a:bodyPr/>
          <a:lstStyle/>
          <a:p>
            <a:pPr eaLnBrk="1" hangingPunct="1"/>
            <a:r>
              <a:rPr lang="en-US" dirty="0" err="1"/>
              <a:t>Schoolwide</a:t>
            </a:r>
            <a:r>
              <a:rPr lang="en-US" dirty="0"/>
              <a:t> Social Expectations </a:t>
            </a:r>
          </a:p>
        </p:txBody>
      </p:sp>
    </p:spTree>
    <p:extLst>
      <p:ext uri="{BB962C8B-B14F-4D97-AF65-F5344CB8AC3E}">
        <p14:creationId xmlns:p14="http://schemas.microsoft.com/office/powerpoint/2010/main" val="41370149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1630" y="1"/>
            <a:ext cx="1303020" cy="1737360"/>
          </a:xfrm>
          <a:prstGeom prst="rect">
            <a:avLst/>
          </a:prstGeom>
        </p:spPr>
      </p:pic>
      <p:sp>
        <p:nvSpPr>
          <p:cNvPr id="2" name="Title 1"/>
          <p:cNvSpPr>
            <a:spLocks noGrp="1"/>
          </p:cNvSpPr>
          <p:nvPr>
            <p:ph type="title" idx="4294967295"/>
          </p:nvPr>
        </p:nvSpPr>
        <p:spPr>
          <a:xfrm>
            <a:off x="0" y="326733"/>
            <a:ext cx="7756525" cy="1054100"/>
          </a:xfrm>
        </p:spPr>
        <p:txBody>
          <a:bodyPr/>
          <a:lstStyle/>
          <a:p>
            <a:r>
              <a:rPr lang="en-US" dirty="0">
                <a:sym typeface="Wingdings 2" panose="05020102010507070707" pitchFamily="18" charset="2"/>
              </a:rPr>
              <a:t>Behavior Expectations</a:t>
            </a:r>
            <a:endParaRPr lang="en-US" dirty="0"/>
          </a:p>
        </p:txBody>
      </p:sp>
      <p:sp>
        <p:nvSpPr>
          <p:cNvPr id="3" name="Content Placeholder 2"/>
          <p:cNvSpPr>
            <a:spLocks noGrp="1"/>
          </p:cNvSpPr>
          <p:nvPr>
            <p:ph idx="4294967295"/>
          </p:nvPr>
        </p:nvSpPr>
        <p:spPr>
          <a:xfrm>
            <a:off x="324279" y="1624013"/>
            <a:ext cx="7747000" cy="5063424"/>
          </a:xfrm>
        </p:spPr>
        <p:txBody>
          <a:bodyPr>
            <a:normAutofit fontScale="92500" lnSpcReduction="20000"/>
          </a:bodyPr>
          <a:lstStyle/>
          <a:p>
            <a:pPr marL="0" indent="0">
              <a:buNone/>
            </a:pPr>
            <a:r>
              <a:rPr lang="en-US" sz="3100" dirty="0"/>
              <a:t>The school will focus on </a:t>
            </a:r>
            <a:r>
              <a:rPr lang="en-US" sz="3100" dirty="0">
                <a:solidFill>
                  <a:schemeClr val="tx1"/>
                </a:solidFill>
              </a:rPr>
              <a:t>3-5 behavioral expectations that are positively stated and easy to remember. </a:t>
            </a:r>
            <a:r>
              <a:rPr lang="en-US" sz="3100" dirty="0"/>
              <a:t>In other words, rather than telling students what not to do, the school will focus on the preferred behaviors.</a:t>
            </a:r>
          </a:p>
          <a:p>
            <a:pPr marL="0" indent="0">
              <a:buNone/>
            </a:pPr>
            <a:r>
              <a:rPr lang="en-US" dirty="0"/>
              <a:t>Panther Pledge:</a:t>
            </a:r>
          </a:p>
          <a:p>
            <a:pPr marL="292608" lvl="1" indent="0">
              <a:buNone/>
            </a:pPr>
            <a:r>
              <a:rPr lang="en-US" sz="2600" dirty="0"/>
              <a:t>I am a…</a:t>
            </a:r>
          </a:p>
          <a:p>
            <a:pPr marL="292608" lvl="1" indent="0">
              <a:buNone/>
            </a:pPr>
            <a:r>
              <a:rPr lang="en-US" sz="2600" b="1" dirty="0">
                <a:solidFill>
                  <a:srgbClr val="0070C0"/>
                </a:solidFill>
              </a:rPr>
              <a:t>P</a:t>
            </a:r>
            <a:r>
              <a:rPr lang="en-US" sz="2600" dirty="0"/>
              <a:t>anther who is</a:t>
            </a:r>
          </a:p>
          <a:p>
            <a:pPr marL="292608" lvl="1" indent="0">
              <a:buNone/>
            </a:pPr>
            <a:r>
              <a:rPr lang="en-US" sz="2600" b="1" dirty="0">
                <a:solidFill>
                  <a:srgbClr val="0070C0"/>
                </a:solidFill>
              </a:rPr>
              <a:t>R</a:t>
            </a:r>
            <a:r>
              <a:rPr lang="en-US" sz="2600" dirty="0">
                <a:solidFill>
                  <a:srgbClr val="FF0000"/>
                </a:solidFill>
              </a:rPr>
              <a:t>ESPONSIBLE</a:t>
            </a:r>
            <a:r>
              <a:rPr lang="en-US" sz="2600" dirty="0"/>
              <a:t>.</a:t>
            </a:r>
          </a:p>
          <a:p>
            <a:pPr marL="292608" lvl="1" indent="0">
              <a:buNone/>
            </a:pPr>
            <a:r>
              <a:rPr lang="en-US" sz="2600" b="1" dirty="0">
                <a:solidFill>
                  <a:srgbClr val="0070C0"/>
                </a:solidFill>
              </a:rPr>
              <a:t>I </a:t>
            </a:r>
            <a:r>
              <a:rPr lang="en-US" sz="2600" dirty="0">
                <a:solidFill>
                  <a:srgbClr val="FF0000"/>
                </a:solidFill>
              </a:rPr>
              <a:t>HELP</a:t>
            </a:r>
            <a:r>
              <a:rPr lang="en-US" sz="2600" dirty="0"/>
              <a:t> the rest and</a:t>
            </a:r>
          </a:p>
          <a:p>
            <a:pPr marL="292608" lvl="1" indent="0">
              <a:buNone/>
            </a:pPr>
            <a:r>
              <a:rPr lang="en-US" sz="2600" b="1" dirty="0">
                <a:solidFill>
                  <a:srgbClr val="0070C0"/>
                </a:solidFill>
              </a:rPr>
              <a:t>D</a:t>
            </a:r>
            <a:r>
              <a:rPr lang="en-US" sz="2600" dirty="0"/>
              <a:t>o my </a:t>
            </a:r>
            <a:r>
              <a:rPr lang="en-US" sz="2600" dirty="0">
                <a:solidFill>
                  <a:srgbClr val="FF0000"/>
                </a:solidFill>
              </a:rPr>
              <a:t>BEST</a:t>
            </a:r>
          </a:p>
          <a:p>
            <a:pPr marL="292608" lvl="1" indent="0">
              <a:buNone/>
            </a:pPr>
            <a:r>
              <a:rPr lang="en-US" sz="2600" b="1" dirty="0">
                <a:solidFill>
                  <a:srgbClr val="0070C0"/>
                </a:solidFill>
              </a:rPr>
              <a:t>E</a:t>
            </a:r>
            <a:r>
              <a:rPr lang="en-US" sz="2600" dirty="0"/>
              <a:t>veryday!</a:t>
            </a:r>
          </a:p>
          <a:p>
            <a:endParaRPr lang="en-US" dirty="0"/>
          </a:p>
        </p:txBody>
      </p:sp>
      <p:sp>
        <p:nvSpPr>
          <p:cNvPr id="4" name="TextBox 3"/>
          <p:cNvSpPr txBox="1"/>
          <p:nvPr/>
        </p:nvSpPr>
        <p:spPr>
          <a:xfrm>
            <a:off x="4918236" y="3660471"/>
            <a:ext cx="3823793" cy="2215991"/>
          </a:xfrm>
          <a:prstGeom prst="rect">
            <a:avLst/>
          </a:prstGeom>
          <a:noFill/>
        </p:spPr>
        <p:txBody>
          <a:bodyPr wrap="square" rtlCol="0">
            <a:spAutoFit/>
          </a:bodyPr>
          <a:lstStyle/>
          <a:p>
            <a:pPr algn="ctr"/>
            <a:r>
              <a:rPr lang="en-US" sz="2000" dirty="0"/>
              <a:t>Panther Chant:</a:t>
            </a:r>
          </a:p>
          <a:p>
            <a:r>
              <a:rPr lang="en-US" sz="2000" dirty="0">
                <a:solidFill>
                  <a:schemeClr val="accent6">
                    <a:lumMod val="75000"/>
                  </a:schemeClr>
                </a:solidFill>
              </a:rPr>
              <a:t>We are Panthers, we are kind</a:t>
            </a:r>
          </a:p>
          <a:p>
            <a:r>
              <a:rPr lang="en-US" sz="2000" dirty="0">
                <a:solidFill>
                  <a:schemeClr val="accent6">
                    <a:lumMod val="75000"/>
                  </a:schemeClr>
                </a:solidFill>
              </a:rPr>
              <a:t>We are respectful all the time</a:t>
            </a:r>
          </a:p>
          <a:p>
            <a:r>
              <a:rPr lang="en-US" sz="2000" dirty="0">
                <a:solidFill>
                  <a:schemeClr val="accent6">
                    <a:lumMod val="75000"/>
                  </a:schemeClr>
                </a:solidFill>
              </a:rPr>
              <a:t>We are thoughtful and we care</a:t>
            </a:r>
          </a:p>
          <a:p>
            <a:r>
              <a:rPr lang="en-US" sz="2000" dirty="0">
                <a:solidFill>
                  <a:schemeClr val="accent6">
                    <a:lumMod val="75000"/>
                  </a:schemeClr>
                </a:solidFill>
              </a:rPr>
              <a:t>We show excellence everywhere</a:t>
            </a:r>
          </a:p>
          <a:p>
            <a:r>
              <a:rPr lang="en-US" sz="2000" dirty="0">
                <a:solidFill>
                  <a:schemeClr val="accent6">
                    <a:lumMod val="75000"/>
                  </a:schemeClr>
                </a:solidFill>
              </a:rPr>
              <a:t>Go Spiritridge!</a:t>
            </a:r>
          </a:p>
          <a:p>
            <a:endParaRPr lang="en-US" dirty="0"/>
          </a:p>
        </p:txBody>
      </p:sp>
    </p:spTree>
    <p:extLst>
      <p:ext uri="{BB962C8B-B14F-4D97-AF65-F5344CB8AC3E}">
        <p14:creationId xmlns:p14="http://schemas.microsoft.com/office/powerpoint/2010/main" val="2539533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Content Placeholder 3" descr="Screen shot 2011-08-01 at 3.33.23 PM.png"/>
          <p:cNvPicPr>
            <a:picLocks noGrp="1" noChangeAspect="1"/>
          </p:cNvPicPr>
          <p:nvPr>
            <p:ph idx="4294967295"/>
          </p:nvPr>
        </p:nvPicPr>
        <p:blipFill>
          <a:blip r:embed="rId3">
            <a:extLst>
              <a:ext uri="{28A0092B-C50C-407E-A947-70E740481C1C}">
                <a14:useLocalDpi xmlns:a14="http://schemas.microsoft.com/office/drawing/2010/main" val="0"/>
              </a:ext>
            </a:extLst>
          </a:blip>
          <a:srcRect l="-198" r="-198"/>
          <a:stretch>
            <a:fillRect/>
          </a:stretch>
        </p:blipFill>
        <p:spPr>
          <a:xfrm>
            <a:off x="0" y="190500"/>
            <a:ext cx="8983663" cy="6342063"/>
          </a:xfrm>
          <a:prstGeom prst="rect">
            <a:avLst/>
          </a:prstGeom>
        </p:spPr>
      </p:pic>
    </p:spTree>
    <p:extLst>
      <p:ext uri="{BB962C8B-B14F-4D97-AF65-F5344CB8AC3E}">
        <p14:creationId xmlns:p14="http://schemas.microsoft.com/office/powerpoint/2010/main" val="1146727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08-02 at 9.18.5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2682" y="244259"/>
            <a:ext cx="4859313" cy="6613741"/>
          </a:xfrm>
          <a:prstGeom prst="rect">
            <a:avLst/>
          </a:prstGeom>
        </p:spPr>
      </p:pic>
    </p:spTree>
    <p:extLst>
      <p:ext uri="{BB962C8B-B14F-4D97-AF65-F5344CB8AC3E}">
        <p14:creationId xmlns:p14="http://schemas.microsoft.com/office/powerpoint/2010/main" val="19104554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5-02-10 at 9.09.00 PM.png"/>
          <p:cNvPicPr>
            <a:picLocks noGrp="1" noChangeAspect="1"/>
          </p:cNvPicPr>
          <p:nvPr>
            <p:ph idx="1"/>
          </p:nvPr>
        </p:nvPicPr>
        <p:blipFill>
          <a:blip r:embed="rId2">
            <a:extLst>
              <a:ext uri="{28A0092B-C50C-407E-A947-70E740481C1C}">
                <a14:useLocalDpi xmlns:a14="http://schemas.microsoft.com/office/drawing/2010/main" val="0"/>
              </a:ext>
            </a:extLst>
          </a:blip>
          <a:srcRect t="5254" b="5254"/>
          <a:stretch>
            <a:fillRect/>
          </a:stretch>
        </p:blipFill>
        <p:spPr/>
      </p:pic>
      <p:sp>
        <p:nvSpPr>
          <p:cNvPr id="2" name="Title 1"/>
          <p:cNvSpPr>
            <a:spLocks noGrp="1"/>
          </p:cNvSpPr>
          <p:nvPr>
            <p:ph type="title"/>
          </p:nvPr>
        </p:nvSpPr>
        <p:spPr/>
        <p:txBody>
          <a:bodyPr/>
          <a:lstStyle/>
          <a:p>
            <a:r>
              <a:rPr lang="en-US" dirty="0"/>
              <a:t>Teaching Expectations</a:t>
            </a:r>
          </a:p>
        </p:txBody>
      </p:sp>
    </p:spTree>
    <p:extLst>
      <p:ext uri="{BB962C8B-B14F-4D97-AF65-F5344CB8AC3E}">
        <p14:creationId xmlns:p14="http://schemas.microsoft.com/office/powerpoint/2010/main" val="8653677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946673" y="2239719"/>
            <a:ext cx="7498080" cy="4618281"/>
          </a:xfrm>
        </p:spPr>
        <p:txBody>
          <a:bodyPr/>
          <a:lstStyle/>
          <a:p>
            <a:r>
              <a:rPr lang="en-US" dirty="0"/>
              <a:t>No Clear System - Plan and Schedule</a:t>
            </a:r>
          </a:p>
          <a:p>
            <a:r>
              <a:rPr lang="en-US" dirty="0"/>
              <a:t>Lesson Plans Not Created</a:t>
            </a:r>
          </a:p>
          <a:p>
            <a:r>
              <a:rPr lang="en-US" dirty="0"/>
              <a:t>No Use of Pre-correction</a:t>
            </a:r>
          </a:p>
          <a:p>
            <a:r>
              <a:rPr lang="en-US" dirty="0"/>
              <a:t>Not Agreed Upon By All Staff</a:t>
            </a:r>
          </a:p>
          <a:p>
            <a:r>
              <a:rPr lang="en-US" dirty="0"/>
              <a:t>Data Not Being Used for Decision Making</a:t>
            </a:r>
          </a:p>
          <a:p>
            <a:r>
              <a:rPr lang="en-US" dirty="0"/>
              <a:t>Students Are Not Bought In</a:t>
            </a:r>
          </a:p>
          <a:p>
            <a:endParaRPr lang="en-US" dirty="0"/>
          </a:p>
        </p:txBody>
      </p:sp>
      <p:sp>
        <p:nvSpPr>
          <p:cNvPr id="4" name="Title 3"/>
          <p:cNvSpPr>
            <a:spLocks noGrp="1"/>
          </p:cNvSpPr>
          <p:nvPr>
            <p:ph type="title"/>
          </p:nvPr>
        </p:nvSpPr>
        <p:spPr/>
        <p:txBody>
          <a:bodyPr>
            <a:normAutofit fontScale="90000"/>
          </a:bodyPr>
          <a:lstStyle/>
          <a:p>
            <a:r>
              <a:rPr lang="en-US" dirty="0"/>
              <a:t>Common Pitfalls – Teaching Expectations</a:t>
            </a:r>
          </a:p>
        </p:txBody>
      </p:sp>
    </p:spTree>
    <p:extLst>
      <p:ext uri="{BB962C8B-B14F-4D97-AF65-F5344CB8AC3E}">
        <p14:creationId xmlns:p14="http://schemas.microsoft.com/office/powerpoint/2010/main" val="37211322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What do we need to be doing a better job of in regards to establishing and teaching expected behaviors?</a:t>
            </a:r>
          </a:p>
          <a:p>
            <a:endParaRPr lang="en-US" dirty="0"/>
          </a:p>
          <a:p>
            <a:r>
              <a:rPr lang="en-US" dirty="0"/>
              <a:t>Capture at least one action item on your action planning form.</a:t>
            </a:r>
          </a:p>
        </p:txBody>
      </p:sp>
      <p:sp>
        <p:nvSpPr>
          <p:cNvPr id="3" name="Title 2"/>
          <p:cNvSpPr>
            <a:spLocks noGrp="1"/>
          </p:cNvSpPr>
          <p:nvPr>
            <p:ph type="title"/>
          </p:nvPr>
        </p:nvSpPr>
        <p:spPr/>
        <p:txBody>
          <a:bodyPr/>
          <a:lstStyle/>
          <a:p>
            <a:r>
              <a:rPr lang="en-US" dirty="0"/>
              <a:t>Discuss and Capture</a:t>
            </a:r>
          </a:p>
        </p:txBody>
      </p:sp>
      <p:sp>
        <p:nvSpPr>
          <p:cNvPr id="5" name="Oval 4"/>
          <p:cNvSpPr/>
          <p:nvPr/>
        </p:nvSpPr>
        <p:spPr>
          <a:xfrm>
            <a:off x="6793439" y="240638"/>
            <a:ext cx="1893361" cy="624681"/>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solidFill>
                  <a:schemeClr val="tx1"/>
                </a:solidFill>
              </a:rPr>
              <a:t>15 Minutes</a:t>
            </a:r>
          </a:p>
        </p:txBody>
      </p:sp>
    </p:spTree>
    <p:extLst>
      <p:ext uri="{BB962C8B-B14F-4D97-AF65-F5344CB8AC3E}">
        <p14:creationId xmlns:p14="http://schemas.microsoft.com/office/powerpoint/2010/main" val="3380815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861" y="301317"/>
            <a:ext cx="8377214" cy="1334669"/>
          </a:xfrm>
        </p:spPr>
        <p:txBody>
          <a:bodyPr>
            <a:normAutofit/>
          </a:bodyPr>
          <a:lstStyle/>
          <a:p>
            <a:r>
              <a:rPr lang="en-US" dirty="0"/>
              <a:t>Acknowledgement Systems</a:t>
            </a:r>
          </a:p>
        </p:txBody>
      </p:sp>
      <p:pic>
        <p:nvPicPr>
          <p:cNvPr id="4" name="Picture 4" descr="Screen shot 2013-06-16 at 7.54.46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825706"/>
            <a:ext cx="6016425" cy="45107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2306040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91996" y="2229586"/>
            <a:ext cx="7852757" cy="4464644"/>
          </a:xfrm>
        </p:spPr>
        <p:txBody>
          <a:bodyPr>
            <a:normAutofit/>
          </a:bodyPr>
          <a:lstStyle/>
          <a:p>
            <a:r>
              <a:rPr lang="en-US" dirty="0"/>
              <a:t>Lack of Understanding That All Behavior Gets Reinforced </a:t>
            </a:r>
          </a:p>
          <a:p>
            <a:r>
              <a:rPr lang="en-US" dirty="0"/>
              <a:t>Staff Lack Buy-In</a:t>
            </a:r>
          </a:p>
          <a:p>
            <a:r>
              <a:rPr lang="en-US" dirty="0"/>
              <a:t>Not Routine/Scheduled</a:t>
            </a:r>
          </a:p>
          <a:p>
            <a:r>
              <a:rPr lang="en-US" dirty="0"/>
              <a:t>Consequences Link to Reinforcement</a:t>
            </a:r>
          </a:p>
          <a:p>
            <a:r>
              <a:rPr lang="en-US" dirty="0"/>
              <a:t>Concerns about extrinsic reinforcement diminishes intrinsic motivation</a:t>
            </a:r>
          </a:p>
          <a:p>
            <a:r>
              <a:rPr lang="en-US" dirty="0"/>
              <a:t>Creation of a Cumbersome Program</a:t>
            </a:r>
          </a:p>
          <a:p>
            <a:endParaRPr lang="en-US" dirty="0"/>
          </a:p>
          <a:p>
            <a:endParaRPr lang="en-US" dirty="0"/>
          </a:p>
          <a:p>
            <a:endParaRPr lang="en-US" dirty="0"/>
          </a:p>
        </p:txBody>
      </p:sp>
      <p:sp>
        <p:nvSpPr>
          <p:cNvPr id="4" name="Title 3"/>
          <p:cNvSpPr>
            <a:spLocks noGrp="1"/>
          </p:cNvSpPr>
          <p:nvPr>
            <p:ph type="title"/>
          </p:nvPr>
        </p:nvSpPr>
        <p:spPr>
          <a:xfrm>
            <a:off x="688490" y="529626"/>
            <a:ext cx="7756263" cy="1054250"/>
          </a:xfrm>
        </p:spPr>
        <p:txBody>
          <a:bodyPr>
            <a:noAutofit/>
          </a:bodyPr>
          <a:lstStyle/>
          <a:p>
            <a:r>
              <a:rPr lang="en-US" sz="4400" dirty="0"/>
              <a:t>Common Pitfalls - Acknowledgement Systems</a:t>
            </a:r>
          </a:p>
        </p:txBody>
      </p:sp>
    </p:spTree>
    <p:extLst>
      <p:ext uri="{BB962C8B-B14F-4D97-AF65-F5344CB8AC3E}">
        <p14:creationId xmlns:p14="http://schemas.microsoft.com/office/powerpoint/2010/main" val="11711366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noChangeArrowheads="1"/>
          </p:cNvSpPr>
          <p:nvPr>
            <p:ph idx="1"/>
          </p:nvPr>
        </p:nvSpPr>
        <p:spPr>
          <a:xfrm>
            <a:off x="946673" y="2324160"/>
            <a:ext cx="7498080" cy="4437618"/>
          </a:xfrm>
        </p:spPr>
        <p:txBody>
          <a:bodyPr>
            <a:normAutofit lnSpcReduction="10000"/>
          </a:bodyPr>
          <a:lstStyle/>
          <a:p>
            <a:pPr eaLnBrk="1" hangingPunct="1">
              <a:lnSpc>
                <a:spcPct val="90000"/>
              </a:lnSpc>
              <a:spcAft>
                <a:spcPct val="5000"/>
              </a:spcAft>
            </a:pPr>
            <a:r>
              <a:rPr lang="en-US" sz="2800" dirty="0"/>
              <a:t>Encourage every staff member to reinforce positive student behavior and review often</a:t>
            </a:r>
          </a:p>
          <a:p>
            <a:pPr eaLnBrk="1" hangingPunct="1">
              <a:lnSpc>
                <a:spcPct val="90000"/>
              </a:lnSpc>
              <a:spcAft>
                <a:spcPct val="5000"/>
              </a:spcAft>
            </a:pPr>
            <a:r>
              <a:rPr lang="en-US" sz="2800" dirty="0"/>
              <a:t>Acknowledge frequently (5:1)</a:t>
            </a:r>
          </a:p>
          <a:p>
            <a:pPr eaLnBrk="1" hangingPunct="1">
              <a:lnSpc>
                <a:spcPct val="90000"/>
              </a:lnSpc>
              <a:spcAft>
                <a:spcPct val="5000"/>
              </a:spcAft>
            </a:pPr>
            <a:r>
              <a:rPr lang="en-US" sz="2800" dirty="0"/>
              <a:t>Ensure that earned = kept</a:t>
            </a:r>
          </a:p>
          <a:p>
            <a:pPr eaLnBrk="1" hangingPunct="1">
              <a:lnSpc>
                <a:spcPct val="90000"/>
              </a:lnSpc>
              <a:spcAft>
                <a:spcPct val="5000"/>
              </a:spcAft>
            </a:pPr>
            <a:r>
              <a:rPr lang="en-US" sz="2800" dirty="0"/>
              <a:t>Provide equal access to reinforcement for all students</a:t>
            </a:r>
          </a:p>
          <a:p>
            <a:pPr eaLnBrk="1" hangingPunct="1">
              <a:lnSpc>
                <a:spcPct val="90000"/>
              </a:lnSpc>
              <a:spcAft>
                <a:spcPct val="5000"/>
              </a:spcAft>
            </a:pPr>
            <a:r>
              <a:rPr lang="en-US" sz="2800" dirty="0"/>
              <a:t>Collect data on frequency of reinforcement   </a:t>
            </a:r>
          </a:p>
        </p:txBody>
      </p:sp>
      <p:sp>
        <p:nvSpPr>
          <p:cNvPr id="72706" name="Rectangle 2"/>
          <p:cNvSpPr>
            <a:spLocks noGrp="1" noChangeArrowheads="1"/>
          </p:cNvSpPr>
          <p:nvPr>
            <p:ph type="title"/>
          </p:nvPr>
        </p:nvSpPr>
        <p:spPr/>
        <p:txBody>
          <a:bodyPr>
            <a:normAutofit fontScale="90000"/>
          </a:bodyPr>
          <a:lstStyle/>
          <a:p>
            <a:pPr eaLnBrk="1" hangingPunct="1"/>
            <a:r>
              <a:rPr lang="en-US" sz="4000" b="1" dirty="0"/>
              <a:t>Acknowledgement Systems:</a:t>
            </a:r>
            <a:r>
              <a:rPr lang="en-US" sz="4800" b="1" dirty="0"/>
              <a:t> </a:t>
            </a:r>
            <a:br>
              <a:rPr lang="en-US" sz="4800" b="1" dirty="0"/>
            </a:br>
            <a:r>
              <a:rPr lang="en-US" sz="4000" b="1" dirty="0"/>
              <a:t>Guidelines for Implementing</a:t>
            </a:r>
            <a:endParaRPr lang="en-US" sz="4000" dirty="0"/>
          </a:p>
        </p:txBody>
      </p:sp>
    </p:spTree>
    <p:extLst>
      <p:ext uri="{BB962C8B-B14F-4D97-AF65-F5344CB8AC3E}">
        <p14:creationId xmlns:p14="http://schemas.microsoft.com/office/powerpoint/2010/main" val="2745172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a:xfrm>
            <a:off x="685800" y="251060"/>
            <a:ext cx="7772400" cy="1048564"/>
          </a:xfrm>
        </p:spPr>
        <p:txBody>
          <a:bodyPr rIns="132080"/>
          <a:lstStyle/>
          <a:p>
            <a:pPr indent="0" eaLnBrk="1" hangingPunct="1"/>
            <a:r>
              <a:rPr lang="en-US" sz="3400" dirty="0"/>
              <a:t>What is School-wide PBIS?</a:t>
            </a:r>
          </a:p>
        </p:txBody>
      </p:sp>
      <p:sp>
        <p:nvSpPr>
          <p:cNvPr id="13314" name="Rectangle 2"/>
          <p:cNvSpPr>
            <a:spLocks noGrp="1" noChangeArrowheads="1"/>
          </p:cNvSpPr>
          <p:nvPr>
            <p:ph idx="1"/>
          </p:nvPr>
        </p:nvSpPr>
        <p:spPr>
          <a:xfrm>
            <a:off x="152400" y="1484923"/>
            <a:ext cx="8839200" cy="5373077"/>
          </a:xfrm>
        </p:spPr>
        <p:txBody>
          <a:bodyPr rIns="132080"/>
          <a:lstStyle/>
          <a:p>
            <a:pPr marL="782638" lvl="1" eaLnBrk="1" hangingPunct="1">
              <a:buFont typeface="Arial" charset="0"/>
              <a:buNone/>
            </a:pPr>
            <a:r>
              <a:rPr lang="en-US" sz="3200" dirty="0"/>
              <a:t>A systems approach, establishing the </a:t>
            </a:r>
            <a:r>
              <a:rPr lang="en-US" sz="3200" b="1" dirty="0">
                <a:solidFill>
                  <a:srgbClr val="99CC00"/>
                </a:solidFill>
              </a:rPr>
              <a:t>social</a:t>
            </a:r>
            <a:r>
              <a:rPr lang="en-US" sz="3200" b="1" dirty="0">
                <a:solidFill>
                  <a:srgbClr val="99CC00"/>
                </a:solidFill>
                <a:ea typeface="ヒラギノ角ゴ ProN W6" charset="-128"/>
              </a:rPr>
              <a:t> </a:t>
            </a:r>
            <a:r>
              <a:rPr lang="en-US" sz="3200" b="1" dirty="0">
                <a:solidFill>
                  <a:srgbClr val="99CC00"/>
                </a:solidFill>
              </a:rPr>
              <a:t>culture</a:t>
            </a:r>
            <a:r>
              <a:rPr lang="en-US" sz="3200" dirty="0"/>
              <a:t> and behavioral supports needed for schools to be </a:t>
            </a:r>
            <a:r>
              <a:rPr lang="en-US" sz="3200" dirty="0">
                <a:solidFill>
                  <a:srgbClr val="99CC00"/>
                </a:solidFill>
              </a:rPr>
              <a:t>effective learning </a:t>
            </a:r>
            <a:r>
              <a:rPr lang="en-US" sz="3200" dirty="0"/>
              <a:t>environments for all students.</a:t>
            </a:r>
          </a:p>
          <a:p>
            <a:pPr marL="782638" lvl="1" eaLnBrk="1" hangingPunct="1">
              <a:buFont typeface="Arial" charset="0"/>
              <a:buNone/>
            </a:pPr>
            <a:endParaRPr lang="en-US" sz="3200" dirty="0"/>
          </a:p>
          <a:p>
            <a:pPr marL="782638" lvl="1" eaLnBrk="1" hangingPunct="1">
              <a:buFont typeface="Arial" charset="0"/>
              <a:buNone/>
            </a:pPr>
            <a:r>
              <a:rPr lang="en-US" sz="3200" dirty="0"/>
              <a:t>PBIS is not an add-on program, it is a framework. It does not get rid of programs that work, it enhances them.</a:t>
            </a:r>
          </a:p>
        </p:txBody>
      </p:sp>
    </p:spTree>
    <p:extLst>
      <p:ext uri="{BB962C8B-B14F-4D97-AF65-F5344CB8AC3E}">
        <p14:creationId xmlns:p14="http://schemas.microsoft.com/office/powerpoint/2010/main" val="38865029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33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5" name="Rectangle 3"/>
          <p:cNvSpPr>
            <a:spLocks/>
          </p:cNvSpPr>
          <p:nvPr/>
        </p:nvSpPr>
        <p:spPr bwMode="auto">
          <a:xfrm>
            <a:off x="2055813" y="533399"/>
            <a:ext cx="5067300" cy="1282700"/>
          </a:xfrm>
          <a:prstGeom prst="rect">
            <a:avLst/>
          </a:prstGeom>
          <a:noFill/>
          <a:ln w="12700" cap="rnd">
            <a:noFill/>
            <a:round/>
            <a:headEnd/>
            <a:tailEnd/>
          </a:ln>
        </p:spPr>
        <p:txBody>
          <a:bodyPr lIns="38100" tIns="38100" rIns="38100" bIns="38100"/>
          <a:lstStyle/>
          <a:p>
            <a:pPr algn="ctr" eaLnBrk="1" hangingPunct="1">
              <a:defRPr/>
            </a:pPr>
            <a:r>
              <a:rPr lang="en-US" sz="3200" b="1" dirty="0">
                <a:effectLst>
                  <a:outerShdw blurRad="38100" dist="38100" dir="2700000" algn="tl">
                    <a:srgbClr val="C0C0C0"/>
                  </a:outerShdw>
                </a:effectLst>
                <a:latin typeface="Lucida Grande" charset="0"/>
                <a:cs typeface="+mn-cs"/>
                <a:sym typeface="Lucida Grande" charset="0"/>
              </a:rPr>
              <a:t>Caught Meeting Expectations Tickets</a:t>
            </a:r>
          </a:p>
        </p:txBody>
      </p:sp>
      <p:pic>
        <p:nvPicPr>
          <p:cNvPr id="2" name="Picture 1" descr="Screen Shot 2015-02-10 at 9.12.1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058" y="1585190"/>
            <a:ext cx="8479306" cy="4422471"/>
          </a:xfrm>
          <a:prstGeom prst="rect">
            <a:avLst/>
          </a:prstGeom>
        </p:spPr>
      </p:pic>
    </p:spTree>
    <p:extLst>
      <p:ext uri="{BB962C8B-B14F-4D97-AF65-F5344CB8AC3E}">
        <p14:creationId xmlns:p14="http://schemas.microsoft.com/office/powerpoint/2010/main" val="212482101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654405"/>
            <a:ext cx="9144000" cy="916670"/>
          </a:xfrm>
        </p:spPr>
        <p:txBody>
          <a:bodyPr/>
          <a:lstStyle/>
          <a:p>
            <a:r>
              <a:rPr lang="en-US" dirty="0"/>
              <a:t>South Shore </a:t>
            </a:r>
            <a:br>
              <a:rPr lang="en-US" dirty="0"/>
            </a:br>
            <a:r>
              <a:rPr lang="en-US" dirty="0"/>
              <a:t>Attendance Awards</a:t>
            </a:r>
          </a:p>
        </p:txBody>
      </p:sp>
      <p:pic>
        <p:nvPicPr>
          <p:cNvPr id="4" name="Content Placeholder 3" descr="Screen Shot 2016-10-31 at 10.15.35 PM.png"/>
          <p:cNvPicPr>
            <a:picLocks noGrp="1" noChangeAspect="1"/>
          </p:cNvPicPr>
          <p:nvPr>
            <p:ph idx="4294967295"/>
          </p:nvPr>
        </p:nvPicPr>
        <p:blipFill>
          <a:blip r:embed="rId2">
            <a:extLst>
              <a:ext uri="{28A0092B-C50C-407E-A947-70E740481C1C}">
                <a14:useLocalDpi xmlns:a14="http://schemas.microsoft.com/office/drawing/2010/main" val="0"/>
              </a:ext>
            </a:extLst>
          </a:blip>
          <a:srcRect l="-66138" r="-66138"/>
          <a:stretch>
            <a:fillRect/>
          </a:stretch>
        </p:blipFill>
        <p:spPr>
          <a:xfrm>
            <a:off x="-189163" y="1571075"/>
            <a:ext cx="9504407" cy="4757862"/>
          </a:xfrm>
        </p:spPr>
      </p:pic>
    </p:spTree>
    <p:extLst>
      <p:ext uri="{BB962C8B-B14F-4D97-AF65-F5344CB8AC3E}">
        <p14:creationId xmlns:p14="http://schemas.microsoft.com/office/powerpoint/2010/main" val="35837220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0944" y="1807885"/>
            <a:ext cx="3048000" cy="3048000"/>
          </a:xfrm>
          <a:prstGeom prst="rect">
            <a:avLst/>
          </a:prstGeom>
        </p:spPr>
      </p:pic>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96464" y="2327431"/>
            <a:ext cx="2262782" cy="4022725"/>
          </a:xfrm>
        </p:spPr>
      </p:pic>
      <p:sp>
        <p:nvSpPr>
          <p:cNvPr id="2" name="Title 1"/>
          <p:cNvSpPr>
            <a:spLocks noGrp="1"/>
          </p:cNvSpPr>
          <p:nvPr>
            <p:ph type="title"/>
          </p:nvPr>
        </p:nvSpPr>
        <p:spPr>
          <a:xfrm>
            <a:off x="822960" y="390950"/>
            <a:ext cx="7543800" cy="1009762"/>
          </a:xfrm>
        </p:spPr>
        <p:txBody>
          <a:bodyPr/>
          <a:lstStyle/>
          <a:p>
            <a:r>
              <a:rPr lang="en-US" dirty="0"/>
              <a:t>”Gotcha” Programs</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8771" y="3134315"/>
            <a:ext cx="2439680" cy="2439680"/>
          </a:xfrm>
          <a:prstGeom prst="rect">
            <a:avLst/>
          </a:prstGeom>
        </p:spPr>
      </p:pic>
      <p:sp>
        <p:nvSpPr>
          <p:cNvPr id="13" name="TextBox 12"/>
          <p:cNvSpPr txBox="1"/>
          <p:nvPr/>
        </p:nvSpPr>
        <p:spPr>
          <a:xfrm>
            <a:off x="927133" y="1804210"/>
            <a:ext cx="2262782" cy="523220"/>
          </a:xfrm>
          <a:prstGeom prst="rect">
            <a:avLst/>
          </a:prstGeom>
          <a:noFill/>
        </p:spPr>
        <p:txBody>
          <a:bodyPr wrap="square" rtlCol="0">
            <a:spAutoFit/>
          </a:bodyPr>
          <a:lstStyle/>
          <a:p>
            <a:r>
              <a:rPr lang="en-US" sz="2800" dirty="0"/>
              <a:t>STARS!</a:t>
            </a:r>
          </a:p>
        </p:txBody>
      </p:sp>
      <p:sp>
        <p:nvSpPr>
          <p:cNvPr id="14" name="TextBox 13"/>
          <p:cNvSpPr txBox="1"/>
          <p:nvPr/>
        </p:nvSpPr>
        <p:spPr>
          <a:xfrm>
            <a:off x="3104608" y="5813364"/>
            <a:ext cx="2345564" cy="830997"/>
          </a:xfrm>
          <a:prstGeom prst="rect">
            <a:avLst/>
          </a:prstGeom>
          <a:noFill/>
        </p:spPr>
        <p:txBody>
          <a:bodyPr wrap="square" rtlCol="0">
            <a:spAutoFit/>
          </a:bodyPr>
          <a:lstStyle/>
          <a:p>
            <a:r>
              <a:rPr lang="en-US" sz="2400" dirty="0"/>
              <a:t>Spirit the Panther!</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6685" y="2511530"/>
            <a:ext cx="1832886" cy="3241449"/>
          </a:xfrm>
          <a:prstGeom prst="rect">
            <a:avLst/>
          </a:prstGeom>
          <a:effectLst>
            <a:outerShdw blurRad="50800" dist="50800" dir="5400000" algn="ctr" rotWithShape="0">
              <a:srgbClr val="000000">
                <a:alpha val="60000"/>
              </a:srgb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39611" y="0"/>
            <a:ext cx="1199960" cy="1599946"/>
          </a:xfrm>
          <a:prstGeom prst="rect">
            <a:avLst/>
          </a:prstGeom>
        </p:spPr>
      </p:pic>
      <p:sp>
        <p:nvSpPr>
          <p:cNvPr id="5" name="TextBox 4"/>
          <p:cNvSpPr txBox="1"/>
          <p:nvPr/>
        </p:nvSpPr>
        <p:spPr>
          <a:xfrm>
            <a:off x="5369550" y="4872959"/>
            <a:ext cx="2113585" cy="830997"/>
          </a:xfrm>
          <a:prstGeom prst="rect">
            <a:avLst/>
          </a:prstGeom>
          <a:noFill/>
        </p:spPr>
        <p:txBody>
          <a:bodyPr wrap="square" rtlCol="0">
            <a:spAutoFit/>
          </a:bodyPr>
          <a:lstStyle/>
          <a:p>
            <a:r>
              <a:rPr lang="en-US" sz="2400" dirty="0"/>
              <a:t>Panther Puzzles </a:t>
            </a:r>
          </a:p>
        </p:txBody>
      </p:sp>
      <p:sp>
        <p:nvSpPr>
          <p:cNvPr id="6" name="TextBox 5"/>
          <p:cNvSpPr txBox="1"/>
          <p:nvPr/>
        </p:nvSpPr>
        <p:spPr>
          <a:xfrm>
            <a:off x="7125756" y="5813363"/>
            <a:ext cx="1994744" cy="830997"/>
          </a:xfrm>
          <a:prstGeom prst="rect">
            <a:avLst/>
          </a:prstGeom>
          <a:noFill/>
        </p:spPr>
        <p:txBody>
          <a:bodyPr wrap="square" rtlCol="0">
            <a:spAutoFit/>
          </a:bodyPr>
          <a:lstStyle/>
          <a:p>
            <a:r>
              <a:rPr lang="en-US" sz="2400" dirty="0"/>
              <a:t>Panther Pride Slips</a:t>
            </a:r>
          </a:p>
        </p:txBody>
      </p:sp>
    </p:spTree>
    <p:extLst>
      <p:ext uri="{BB962C8B-B14F-4D97-AF65-F5344CB8AC3E}">
        <p14:creationId xmlns:p14="http://schemas.microsoft.com/office/powerpoint/2010/main" val="20752746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5-02-10 at 9.13.48 PM.png"/>
          <p:cNvPicPr>
            <a:picLocks noGrp="1" noChangeAspect="1"/>
          </p:cNvPicPr>
          <p:nvPr>
            <p:ph idx="1"/>
          </p:nvPr>
        </p:nvPicPr>
        <p:blipFill>
          <a:blip r:embed="rId2">
            <a:extLst>
              <a:ext uri="{28A0092B-C50C-407E-A947-70E740481C1C}">
                <a14:useLocalDpi xmlns:a14="http://schemas.microsoft.com/office/drawing/2010/main" val="0"/>
              </a:ext>
            </a:extLst>
          </a:blip>
          <a:srcRect t="18026" b="18026"/>
          <a:stretch>
            <a:fillRect/>
          </a:stretch>
        </p:blipFill>
        <p:spPr>
          <a:xfrm>
            <a:off x="-161637" y="908013"/>
            <a:ext cx="9305637" cy="5118713"/>
          </a:xfrm>
        </p:spPr>
      </p:pic>
    </p:spTree>
    <p:extLst>
      <p:ext uri="{BB962C8B-B14F-4D97-AF65-F5344CB8AC3E}">
        <p14:creationId xmlns:p14="http://schemas.microsoft.com/office/powerpoint/2010/main" val="23609924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a:bodyPr>
          <a:lstStyle/>
          <a:p>
            <a:pPr>
              <a:defRPr/>
            </a:pPr>
            <a:r>
              <a:rPr lang="en-US" sz="3800" dirty="0"/>
              <a:t>Avoid the trap of rewarding problem behavior</a:t>
            </a:r>
          </a:p>
        </p:txBody>
      </p:sp>
      <p:sp>
        <p:nvSpPr>
          <p:cNvPr id="48131" name="Rectangle 3"/>
          <p:cNvSpPr>
            <a:spLocks noGrp="1" noChangeArrowheads="1"/>
          </p:cNvSpPr>
          <p:nvPr>
            <p:ph idx="1"/>
          </p:nvPr>
        </p:nvSpPr>
        <p:spPr/>
        <p:txBody>
          <a:bodyPr/>
          <a:lstStyle/>
          <a:p>
            <a:pPr eaLnBrk="1" hangingPunct="1"/>
            <a:r>
              <a:rPr lang="en-US" altLang="en-US"/>
              <a:t>Negative reinforcement is alive and well.</a:t>
            </a:r>
          </a:p>
          <a:p>
            <a:pPr lvl="1" eaLnBrk="1" hangingPunct="1"/>
            <a:r>
              <a:rPr lang="en-US" altLang="en-US"/>
              <a:t>Escaping something unpleasant is a reward.</a:t>
            </a:r>
          </a:p>
        </p:txBody>
      </p:sp>
      <p:sp>
        <p:nvSpPr>
          <p:cNvPr id="48132" name="Oval 4"/>
          <p:cNvSpPr>
            <a:spLocks noChangeArrowheads="1"/>
          </p:cNvSpPr>
          <p:nvPr/>
        </p:nvSpPr>
        <p:spPr bwMode="auto">
          <a:xfrm>
            <a:off x="1828800" y="3048000"/>
            <a:ext cx="1371600" cy="18288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ClrTx/>
              <a:buFontTx/>
              <a:buNone/>
            </a:pPr>
            <a:r>
              <a:rPr lang="en-US" altLang="en-US" sz="1800"/>
              <a:t>Unpleasant </a:t>
            </a:r>
          </a:p>
          <a:p>
            <a:pPr algn="ctr" eaLnBrk="1" hangingPunct="1">
              <a:spcBef>
                <a:spcPct val="0"/>
              </a:spcBef>
              <a:buClrTx/>
              <a:buFontTx/>
              <a:buNone/>
            </a:pPr>
            <a:r>
              <a:rPr lang="en-US" altLang="en-US" sz="1800"/>
              <a:t>Events</a:t>
            </a:r>
          </a:p>
        </p:txBody>
      </p:sp>
      <p:sp>
        <p:nvSpPr>
          <p:cNvPr id="48133" name="Line 5"/>
          <p:cNvSpPr>
            <a:spLocks noChangeShapeType="1"/>
          </p:cNvSpPr>
          <p:nvPr/>
        </p:nvSpPr>
        <p:spPr bwMode="auto">
          <a:xfrm>
            <a:off x="3314700" y="3962400"/>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8134" name="Rectangle 6"/>
          <p:cNvSpPr>
            <a:spLocks noChangeArrowheads="1"/>
          </p:cNvSpPr>
          <p:nvPr/>
        </p:nvSpPr>
        <p:spPr bwMode="auto">
          <a:xfrm>
            <a:off x="4000500" y="3352800"/>
            <a:ext cx="1200150" cy="12954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ClrTx/>
              <a:buFontTx/>
              <a:buNone/>
            </a:pPr>
            <a:r>
              <a:rPr lang="en-US" altLang="en-US" sz="1800"/>
              <a:t>Problem</a:t>
            </a:r>
          </a:p>
          <a:p>
            <a:pPr algn="ctr" eaLnBrk="1" hangingPunct="1">
              <a:spcBef>
                <a:spcPct val="0"/>
              </a:spcBef>
              <a:buClrTx/>
              <a:buFontTx/>
              <a:buNone/>
            </a:pPr>
            <a:r>
              <a:rPr lang="en-US" altLang="en-US" sz="1800"/>
              <a:t>Behavior</a:t>
            </a:r>
          </a:p>
        </p:txBody>
      </p:sp>
      <p:sp>
        <p:nvSpPr>
          <p:cNvPr id="48135" name="Line 7"/>
          <p:cNvSpPr>
            <a:spLocks noChangeShapeType="1"/>
          </p:cNvSpPr>
          <p:nvPr/>
        </p:nvSpPr>
        <p:spPr bwMode="auto">
          <a:xfrm>
            <a:off x="5372100" y="3962400"/>
            <a:ext cx="51435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8136" name="Oval 8"/>
          <p:cNvSpPr>
            <a:spLocks noChangeArrowheads="1"/>
          </p:cNvSpPr>
          <p:nvPr/>
        </p:nvSpPr>
        <p:spPr bwMode="auto">
          <a:xfrm>
            <a:off x="6115050" y="3124200"/>
            <a:ext cx="1371600" cy="17526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ClrTx/>
              <a:buFontTx/>
              <a:buNone/>
            </a:pPr>
            <a:r>
              <a:rPr lang="en-US" altLang="en-US" sz="1800"/>
              <a:t>Escape from </a:t>
            </a:r>
          </a:p>
          <a:p>
            <a:pPr algn="ctr" eaLnBrk="1" hangingPunct="1">
              <a:spcBef>
                <a:spcPct val="0"/>
              </a:spcBef>
              <a:buClrTx/>
              <a:buFontTx/>
              <a:buNone/>
            </a:pPr>
            <a:r>
              <a:rPr lang="en-US" altLang="en-US" sz="1800"/>
              <a:t>Unpleasant </a:t>
            </a:r>
          </a:p>
          <a:p>
            <a:pPr algn="ctr" eaLnBrk="1" hangingPunct="1">
              <a:spcBef>
                <a:spcPct val="0"/>
              </a:spcBef>
              <a:buClrTx/>
              <a:buFontTx/>
              <a:buNone/>
            </a:pPr>
            <a:r>
              <a:rPr lang="en-US" altLang="en-US" sz="1800"/>
              <a:t>Events</a:t>
            </a:r>
          </a:p>
        </p:txBody>
      </p:sp>
      <p:sp>
        <p:nvSpPr>
          <p:cNvPr id="48137" name="Text Box 9"/>
          <p:cNvSpPr txBox="1">
            <a:spLocks noChangeArrowheads="1"/>
          </p:cNvSpPr>
          <p:nvPr/>
        </p:nvSpPr>
        <p:spPr bwMode="auto">
          <a:xfrm>
            <a:off x="1085849" y="4897903"/>
            <a:ext cx="625837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ClrTx/>
              <a:buFontTx/>
              <a:buNone/>
            </a:pPr>
            <a:r>
              <a:rPr lang="en-US" altLang="en-US" sz="1800" dirty="0">
                <a:latin typeface="Arial" panose="020B0604020202020204" pitchFamily="34" charset="0"/>
              </a:rPr>
              <a:t>     Reprimand/Failure            Skip School                     Yes</a:t>
            </a:r>
          </a:p>
        </p:txBody>
      </p:sp>
    </p:spTree>
    <p:extLst>
      <p:ext uri="{BB962C8B-B14F-4D97-AF65-F5344CB8AC3E}">
        <p14:creationId xmlns:p14="http://schemas.microsoft.com/office/powerpoint/2010/main" val="12683584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What do we need to be doing a better job of in regards to providing feedback and building relationships.</a:t>
            </a:r>
          </a:p>
          <a:p>
            <a:endParaRPr lang="en-US" dirty="0"/>
          </a:p>
          <a:p>
            <a:r>
              <a:rPr lang="en-US" dirty="0"/>
              <a:t>Capture at least one action item on your action planning form.</a:t>
            </a:r>
          </a:p>
          <a:p>
            <a:pPr marL="0" indent="0">
              <a:buNone/>
            </a:pPr>
            <a:endParaRPr lang="en-US" dirty="0"/>
          </a:p>
        </p:txBody>
      </p:sp>
      <p:sp>
        <p:nvSpPr>
          <p:cNvPr id="3" name="Title 2"/>
          <p:cNvSpPr>
            <a:spLocks noGrp="1"/>
          </p:cNvSpPr>
          <p:nvPr>
            <p:ph type="title"/>
          </p:nvPr>
        </p:nvSpPr>
        <p:spPr/>
        <p:txBody>
          <a:bodyPr/>
          <a:lstStyle/>
          <a:p>
            <a:r>
              <a:rPr lang="en-US" dirty="0"/>
              <a:t>Discuss and Capture</a:t>
            </a:r>
          </a:p>
        </p:txBody>
      </p:sp>
      <p:sp>
        <p:nvSpPr>
          <p:cNvPr id="5" name="Oval 4"/>
          <p:cNvSpPr/>
          <p:nvPr/>
        </p:nvSpPr>
        <p:spPr>
          <a:xfrm>
            <a:off x="6793439" y="240638"/>
            <a:ext cx="1893361" cy="624681"/>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solidFill>
                  <a:schemeClr val="tx1"/>
                </a:solidFill>
              </a:rPr>
              <a:t>15 Minutes</a:t>
            </a:r>
          </a:p>
        </p:txBody>
      </p:sp>
    </p:spTree>
    <p:extLst>
      <p:ext uri="{BB962C8B-B14F-4D97-AF65-F5344CB8AC3E}">
        <p14:creationId xmlns:p14="http://schemas.microsoft.com/office/powerpoint/2010/main" val="41690018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Minute Break</a:t>
            </a:r>
          </a:p>
        </p:txBody>
      </p:sp>
      <p:pic>
        <p:nvPicPr>
          <p:cNvPr id="4" name="Content Placeholder 3" descr="Screen shot 2010-10-18 at 8.41.08 AM.png"/>
          <p:cNvPicPr>
            <a:picLocks noGrp="1" noChangeAspect="1"/>
          </p:cNvPicPr>
          <p:nvPr>
            <p:ph idx="1"/>
          </p:nvPr>
        </p:nvPicPr>
        <p:blipFill>
          <a:blip r:embed="rId2"/>
          <a:srcRect l="-46723" r="-46723"/>
          <a:stretch>
            <a:fillRect/>
          </a:stretch>
        </p:blipFill>
        <p:spPr/>
      </p:pic>
    </p:spTree>
    <p:extLst>
      <p:ext uri="{BB962C8B-B14F-4D97-AF65-F5344CB8AC3E}">
        <p14:creationId xmlns:p14="http://schemas.microsoft.com/office/powerpoint/2010/main" val="4797558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557193"/>
            <a:ext cx="7772400" cy="1295796"/>
          </a:xfrm>
        </p:spPr>
        <p:txBody>
          <a:bodyPr>
            <a:normAutofit fontScale="90000"/>
          </a:bodyPr>
          <a:lstStyle/>
          <a:p>
            <a:r>
              <a:rPr lang="en-US" dirty="0"/>
              <a:t>Procedures for Dealing With Behavioral Errors</a:t>
            </a:r>
          </a:p>
        </p:txBody>
      </p:sp>
      <p:pic>
        <p:nvPicPr>
          <p:cNvPr id="6" name="Content Placeholder 3" descr="Screen shot 2011-02-05 at 10.12.06 PM.png"/>
          <p:cNvPicPr>
            <a:picLocks noChangeAspect="1"/>
          </p:cNvPicPr>
          <p:nvPr/>
        </p:nvPicPr>
        <p:blipFill>
          <a:blip r:embed="rId2">
            <a:extLst>
              <a:ext uri="{28A0092B-C50C-407E-A947-70E740481C1C}">
                <a14:useLocalDpi xmlns:a14="http://schemas.microsoft.com/office/drawing/2010/main" val="0"/>
              </a:ext>
            </a:extLst>
          </a:blip>
          <a:srcRect l="-100089" r="-100089"/>
          <a:stretch>
            <a:fillRect/>
          </a:stretch>
        </p:blipFill>
        <p:spPr>
          <a:xfrm>
            <a:off x="385387" y="2053728"/>
            <a:ext cx="7964486" cy="4137025"/>
          </a:xfrm>
          <a:prstGeom prst="rect">
            <a:avLst/>
          </a:prstGeom>
        </p:spPr>
      </p:pic>
    </p:spTree>
    <p:extLst>
      <p:ext uri="{BB962C8B-B14F-4D97-AF65-F5344CB8AC3E}">
        <p14:creationId xmlns:p14="http://schemas.microsoft.com/office/powerpoint/2010/main" val="37235556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Problem Behaviors Not Defined</a:t>
            </a:r>
          </a:p>
          <a:p>
            <a:r>
              <a:rPr lang="en-US" dirty="0"/>
              <a:t>Lack of Agreement/Consistency on Handling Behaviors </a:t>
            </a:r>
          </a:p>
          <a:p>
            <a:r>
              <a:rPr lang="en-US" dirty="0"/>
              <a:t>Staff Lack Skills to Address Behaviors</a:t>
            </a:r>
          </a:p>
          <a:p>
            <a:r>
              <a:rPr lang="en-US" dirty="0"/>
              <a:t>Referral Form Lack Needed Information</a:t>
            </a:r>
          </a:p>
          <a:p>
            <a:r>
              <a:rPr lang="en-US" dirty="0"/>
              <a:t>Behavioral Data Not Being Analyzed</a:t>
            </a:r>
          </a:p>
        </p:txBody>
      </p:sp>
      <p:sp>
        <p:nvSpPr>
          <p:cNvPr id="4" name="Title 3"/>
          <p:cNvSpPr>
            <a:spLocks noGrp="1"/>
          </p:cNvSpPr>
          <p:nvPr>
            <p:ph type="title"/>
          </p:nvPr>
        </p:nvSpPr>
        <p:spPr/>
        <p:txBody>
          <a:bodyPr/>
          <a:lstStyle/>
          <a:p>
            <a:r>
              <a:rPr lang="en-US" dirty="0"/>
              <a:t>Common Pitfalls</a:t>
            </a:r>
          </a:p>
        </p:txBody>
      </p:sp>
    </p:spTree>
    <p:extLst>
      <p:ext uri="{BB962C8B-B14F-4D97-AF65-F5344CB8AC3E}">
        <p14:creationId xmlns:p14="http://schemas.microsoft.com/office/powerpoint/2010/main" val="21867986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275" y="2042145"/>
            <a:ext cx="8042276" cy="3901455"/>
          </a:xfrm>
        </p:spPr>
        <p:txBody>
          <a:bodyPr/>
          <a:lstStyle/>
          <a:p>
            <a:r>
              <a:rPr lang="en-US" sz="2800" dirty="0"/>
              <a:t>Conferencing</a:t>
            </a:r>
          </a:p>
          <a:p>
            <a:r>
              <a:rPr lang="en-US" sz="2800" dirty="0"/>
              <a:t>Problem Solving</a:t>
            </a:r>
          </a:p>
          <a:p>
            <a:r>
              <a:rPr lang="en-US" sz="2800" dirty="0"/>
              <a:t>Re-teaching</a:t>
            </a:r>
          </a:p>
          <a:p>
            <a:r>
              <a:rPr lang="en-US" sz="2800" dirty="0"/>
              <a:t>Restorative Approaches – Student Driven</a:t>
            </a:r>
          </a:p>
          <a:p>
            <a:r>
              <a:rPr lang="en-US" sz="2800" dirty="0"/>
              <a:t>Natural Consequences</a:t>
            </a:r>
          </a:p>
          <a:p>
            <a:pPr marL="0" indent="0">
              <a:buNone/>
            </a:pPr>
            <a:endParaRPr lang="en-US" dirty="0"/>
          </a:p>
        </p:txBody>
      </p:sp>
      <p:sp>
        <p:nvSpPr>
          <p:cNvPr id="2" name="Title 1"/>
          <p:cNvSpPr>
            <a:spLocks noGrp="1"/>
          </p:cNvSpPr>
          <p:nvPr>
            <p:ph type="title"/>
          </p:nvPr>
        </p:nvSpPr>
        <p:spPr>
          <a:xfrm>
            <a:off x="549275" y="356619"/>
            <a:ext cx="8042276" cy="1336956"/>
          </a:xfrm>
        </p:spPr>
        <p:txBody>
          <a:bodyPr>
            <a:noAutofit/>
          </a:bodyPr>
          <a:lstStyle/>
          <a:p>
            <a:r>
              <a:rPr lang="en-US" sz="3600" dirty="0"/>
              <a:t>Clear, Consistent, Logical Procedures for Responding to Behavioral Errors</a:t>
            </a:r>
          </a:p>
        </p:txBody>
      </p:sp>
    </p:spTree>
    <p:extLst>
      <p:ext uri="{BB962C8B-B14F-4D97-AF65-F5344CB8AC3E}">
        <p14:creationId xmlns:p14="http://schemas.microsoft.com/office/powerpoint/2010/main" val="1316003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p:cNvPicPr>
            <a:picLocks noChangeAspect="1" noChangeArrowheads="1"/>
          </p:cNvPicPr>
          <p:nvPr/>
        </p:nvPicPr>
        <p:blipFill>
          <a:blip r:embed="rId3"/>
          <a:srcRect/>
          <a:stretch>
            <a:fillRect/>
          </a:stretch>
        </p:blipFill>
        <p:spPr bwMode="auto">
          <a:xfrm>
            <a:off x="185738" y="180975"/>
            <a:ext cx="8775700" cy="6502400"/>
          </a:xfrm>
          <a:prstGeom prst="rect">
            <a:avLst/>
          </a:prstGeom>
          <a:noFill/>
          <a:ln w="9525">
            <a:noFill/>
            <a:miter lim="800000"/>
            <a:headEnd/>
            <a:tailEnd/>
          </a:ln>
        </p:spPr>
      </p:pic>
    </p:spTree>
    <p:extLst>
      <p:ext uri="{BB962C8B-B14F-4D97-AF65-F5344CB8AC3E}">
        <p14:creationId xmlns:p14="http://schemas.microsoft.com/office/powerpoint/2010/main" val="16531485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95D5C2-24BF-47BD-95ED-44613D48027B}"/>
              </a:ext>
            </a:extLst>
          </p:cNvPr>
          <p:cNvPicPr>
            <a:picLocks noChangeAspect="1"/>
          </p:cNvPicPr>
          <p:nvPr/>
        </p:nvPicPr>
        <p:blipFill>
          <a:blip r:embed="rId2"/>
          <a:stretch>
            <a:fillRect/>
          </a:stretch>
        </p:blipFill>
        <p:spPr>
          <a:xfrm>
            <a:off x="1027833" y="857250"/>
            <a:ext cx="7088334" cy="5143500"/>
          </a:xfrm>
          <a:prstGeom prst="rect">
            <a:avLst/>
          </a:prstGeom>
        </p:spPr>
      </p:pic>
    </p:spTree>
    <p:extLst>
      <p:ext uri="{BB962C8B-B14F-4D97-AF65-F5344CB8AC3E}">
        <p14:creationId xmlns:p14="http://schemas.microsoft.com/office/powerpoint/2010/main" val="27616204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4B6738-5A53-4966-BE13-AD532BBDEC70}"/>
              </a:ext>
            </a:extLst>
          </p:cNvPr>
          <p:cNvPicPr>
            <a:picLocks noChangeAspect="1"/>
          </p:cNvPicPr>
          <p:nvPr/>
        </p:nvPicPr>
        <p:blipFill>
          <a:blip r:embed="rId2"/>
          <a:stretch>
            <a:fillRect/>
          </a:stretch>
        </p:blipFill>
        <p:spPr>
          <a:xfrm>
            <a:off x="2013857" y="0"/>
            <a:ext cx="5116286" cy="6858000"/>
          </a:xfrm>
          <a:prstGeom prst="rect">
            <a:avLst/>
          </a:prstGeom>
        </p:spPr>
      </p:pic>
    </p:spTree>
    <p:extLst>
      <p:ext uri="{BB962C8B-B14F-4D97-AF65-F5344CB8AC3E}">
        <p14:creationId xmlns:p14="http://schemas.microsoft.com/office/powerpoint/2010/main" val="21215684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ABFCD-E6A9-413E-90D7-D3096C92FCF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2828F4F-4297-42BC-B5FD-951A26718F50}"/>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651B5C66-43E8-44B3-9A4A-B73BA55AD8AB}"/>
              </a:ext>
            </a:extLst>
          </p:cNvPr>
          <p:cNvPicPr>
            <a:picLocks noChangeAspect="1"/>
          </p:cNvPicPr>
          <p:nvPr/>
        </p:nvPicPr>
        <p:blipFill>
          <a:blip r:embed="rId2"/>
          <a:stretch>
            <a:fillRect/>
          </a:stretch>
        </p:blipFill>
        <p:spPr>
          <a:xfrm>
            <a:off x="1975938" y="0"/>
            <a:ext cx="5192123" cy="6858000"/>
          </a:xfrm>
          <a:prstGeom prst="rect">
            <a:avLst/>
          </a:prstGeom>
        </p:spPr>
      </p:pic>
    </p:spTree>
    <p:extLst>
      <p:ext uri="{BB962C8B-B14F-4D97-AF65-F5344CB8AC3E}">
        <p14:creationId xmlns:p14="http://schemas.microsoft.com/office/powerpoint/2010/main" val="28408809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What do we need to be doing a better job of in regards to responding to behaviors?</a:t>
            </a:r>
          </a:p>
          <a:p>
            <a:endParaRPr lang="en-US" dirty="0"/>
          </a:p>
          <a:p>
            <a:r>
              <a:rPr lang="en-US" dirty="0"/>
              <a:t>Capture at least one action item on your action planning form.</a:t>
            </a:r>
          </a:p>
          <a:p>
            <a:pPr marL="0" indent="0">
              <a:buNone/>
            </a:pPr>
            <a:endParaRPr lang="en-US" dirty="0"/>
          </a:p>
        </p:txBody>
      </p:sp>
      <p:sp>
        <p:nvSpPr>
          <p:cNvPr id="3" name="Title 2"/>
          <p:cNvSpPr>
            <a:spLocks noGrp="1"/>
          </p:cNvSpPr>
          <p:nvPr>
            <p:ph type="title"/>
          </p:nvPr>
        </p:nvSpPr>
        <p:spPr/>
        <p:txBody>
          <a:bodyPr/>
          <a:lstStyle/>
          <a:p>
            <a:r>
              <a:rPr lang="en-US" dirty="0"/>
              <a:t>Discuss and Capture</a:t>
            </a:r>
          </a:p>
        </p:txBody>
      </p:sp>
      <p:sp>
        <p:nvSpPr>
          <p:cNvPr id="5" name="Oval 4"/>
          <p:cNvSpPr/>
          <p:nvPr/>
        </p:nvSpPr>
        <p:spPr>
          <a:xfrm>
            <a:off x="6793439" y="240638"/>
            <a:ext cx="1893361" cy="624681"/>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solidFill>
                  <a:schemeClr val="tx1"/>
                </a:solidFill>
              </a:rPr>
              <a:t>15 Minutes</a:t>
            </a:r>
          </a:p>
        </p:txBody>
      </p:sp>
    </p:spTree>
    <p:extLst>
      <p:ext uri="{BB962C8B-B14F-4D97-AF65-F5344CB8AC3E}">
        <p14:creationId xmlns:p14="http://schemas.microsoft.com/office/powerpoint/2010/main" val="20054250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685800" y="395990"/>
            <a:ext cx="7772400" cy="1470025"/>
          </a:xfrm>
        </p:spPr>
        <p:txBody>
          <a:bodyPr/>
          <a:lstStyle/>
          <a:p>
            <a:r>
              <a:rPr lang="en-US" dirty="0"/>
              <a:t>Data-Based Decision Making</a:t>
            </a:r>
          </a:p>
        </p:txBody>
      </p:sp>
      <p:pic>
        <p:nvPicPr>
          <p:cNvPr id="3" name="Picture 2" descr="A picture containing table, chair&#10;&#10;Description generated with high confidence">
            <a:extLst>
              <a:ext uri="{FF2B5EF4-FFF2-40B4-BE49-F238E27FC236}">
                <a16:creationId xmlns:a16="http://schemas.microsoft.com/office/drawing/2014/main" id="{E22ED125-87E3-4404-A1F6-F54ADF3A8D3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588342" y="1954161"/>
            <a:ext cx="4454013" cy="4454013"/>
          </a:xfrm>
          <a:prstGeom prst="rect">
            <a:avLst/>
          </a:prstGeom>
        </p:spPr>
      </p:pic>
    </p:spTree>
    <p:extLst>
      <p:ext uri="{BB962C8B-B14F-4D97-AF65-F5344CB8AC3E}">
        <p14:creationId xmlns:p14="http://schemas.microsoft.com/office/powerpoint/2010/main" val="17923701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idx="4294967295"/>
          </p:nvPr>
        </p:nvSpPr>
        <p:spPr>
          <a:xfrm>
            <a:off x="0" y="274638"/>
            <a:ext cx="7772400" cy="1143000"/>
          </a:xfrm>
        </p:spPr>
        <p:txBody>
          <a:bodyPr>
            <a:normAutofit fontScale="90000"/>
          </a:bodyPr>
          <a:lstStyle/>
          <a:p>
            <a:r>
              <a:rPr lang="en-US" dirty="0"/>
              <a:t>Using Outcomes Data for </a:t>
            </a:r>
            <a:br>
              <a:rPr lang="en-US" dirty="0"/>
            </a:br>
            <a:r>
              <a:rPr lang="en-US" dirty="0"/>
              <a:t>Problem-Solving</a:t>
            </a:r>
          </a:p>
        </p:txBody>
      </p:sp>
      <p:sp>
        <p:nvSpPr>
          <p:cNvPr id="32771" name="Rectangle 3"/>
          <p:cNvSpPr>
            <a:spLocks noGrp="1"/>
          </p:cNvSpPr>
          <p:nvPr>
            <p:ph type="body" idx="4294967295"/>
          </p:nvPr>
        </p:nvSpPr>
        <p:spPr>
          <a:xfrm>
            <a:off x="457200" y="2057400"/>
            <a:ext cx="8686800" cy="4068763"/>
          </a:xfrm>
        </p:spPr>
        <p:txBody>
          <a:bodyPr/>
          <a:lstStyle/>
          <a:p>
            <a:r>
              <a:rPr lang="en-US"/>
              <a:t>Use data to identify a possible problem</a:t>
            </a:r>
          </a:p>
          <a:p>
            <a:r>
              <a:rPr lang="en-US"/>
              <a:t>Use data to build a precise “problem statement”</a:t>
            </a:r>
          </a:p>
          <a:p>
            <a:r>
              <a:rPr lang="en-US"/>
              <a:t>Use data to select a solution (intervention)</a:t>
            </a:r>
          </a:p>
          <a:p>
            <a:r>
              <a:rPr lang="en-US"/>
              <a:t>Use data to assess if a solution is</a:t>
            </a:r>
          </a:p>
          <a:p>
            <a:pPr>
              <a:buFontTx/>
              <a:buNone/>
            </a:pPr>
            <a:r>
              <a:rPr lang="en-US" sz="2400"/>
              <a:t>   (a) being implemented</a:t>
            </a:r>
          </a:p>
          <a:p>
            <a:pPr>
              <a:buFontTx/>
              <a:buNone/>
            </a:pPr>
            <a:r>
              <a:rPr lang="en-US" sz="2400"/>
              <a:t>   (b) effective</a:t>
            </a:r>
            <a:endParaRPr lang="en-US"/>
          </a:p>
        </p:txBody>
      </p:sp>
    </p:spTree>
    <p:extLst>
      <p:ext uri="{BB962C8B-B14F-4D97-AF65-F5344CB8AC3E}">
        <p14:creationId xmlns:p14="http://schemas.microsoft.com/office/powerpoint/2010/main" val="39613463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6410325" cy="1338263"/>
          </a:xfrm>
        </p:spPr>
        <p:txBody>
          <a:bodyPr>
            <a:normAutofit fontScale="90000"/>
          </a:bodyPr>
          <a:lstStyle/>
          <a:p>
            <a:pPr eaLnBrk="1" fontAlgn="auto" hangingPunct="1">
              <a:spcAft>
                <a:spcPts val="0"/>
              </a:spcAft>
              <a:defRPr/>
            </a:pPr>
            <a:r>
              <a:rPr lang="en-US" dirty="0">
                <a:ea typeface="+mj-ea"/>
                <a:cs typeface="+mj-cs"/>
              </a:rPr>
              <a:t>Problem Solving</a:t>
            </a:r>
            <a:br>
              <a:rPr lang="en-US" dirty="0">
                <a:ea typeface="+mj-ea"/>
                <a:cs typeface="+mj-cs"/>
              </a:rPr>
            </a:br>
            <a:r>
              <a:rPr lang="en-US" dirty="0">
                <a:ea typeface="+mj-ea"/>
                <a:cs typeface="+mj-cs"/>
              </a:rPr>
              <a:t>101</a:t>
            </a:r>
          </a:p>
        </p:txBody>
      </p:sp>
      <p:sp>
        <p:nvSpPr>
          <p:cNvPr id="3" name="Content Placeholder 2"/>
          <p:cNvSpPr>
            <a:spLocks noGrp="1"/>
          </p:cNvSpPr>
          <p:nvPr>
            <p:ph idx="1"/>
          </p:nvPr>
        </p:nvSpPr>
        <p:spPr>
          <a:xfrm>
            <a:off x="282575" y="2173288"/>
            <a:ext cx="8042275" cy="4260850"/>
          </a:xfrm>
        </p:spPr>
        <p:txBody>
          <a:bodyPr rtlCol="0">
            <a:normAutofit lnSpcReduction="10000"/>
          </a:bodyPr>
          <a:lstStyle/>
          <a:p>
            <a:pPr marL="114300" indent="0" eaLnBrk="1" fontAlgn="auto" hangingPunct="1">
              <a:spcAft>
                <a:spcPts val="0"/>
              </a:spcAft>
              <a:buFont typeface="Arial" panose="020B0604020202020204" pitchFamily="34" charset="0"/>
              <a:buNone/>
              <a:defRPr/>
            </a:pPr>
            <a:r>
              <a:rPr lang="en-US" sz="2800" dirty="0">
                <a:ea typeface="+mn-ea"/>
                <a:cs typeface="+mn-cs"/>
              </a:rPr>
              <a:t>Identifying Problems has two parts:</a:t>
            </a:r>
          </a:p>
          <a:p>
            <a:pPr marL="806450" lvl="1" indent="-457200" eaLnBrk="1" fontAlgn="auto" hangingPunct="1">
              <a:spcAft>
                <a:spcPts val="0"/>
              </a:spcAft>
              <a:buFont typeface="Arial" panose="020B0604020202020204" pitchFamily="34" charset="0"/>
              <a:buAutoNum type="alphaLcPeriod"/>
              <a:defRPr/>
            </a:pPr>
            <a:r>
              <a:rPr lang="en-US" sz="2400" dirty="0">
                <a:ea typeface="+mn-ea"/>
                <a:cs typeface="+mn-cs"/>
              </a:rPr>
              <a:t>Identification of a primary statement/problem </a:t>
            </a:r>
          </a:p>
          <a:p>
            <a:pPr marL="1172210" lvl="2" indent="-457200" eaLnBrk="1" fontAlgn="auto" hangingPunct="1">
              <a:spcAft>
                <a:spcPts val="0"/>
              </a:spcAft>
              <a:buClr>
                <a:schemeClr val="accent3"/>
              </a:buClr>
              <a:buFont typeface="Arial" panose="020B0604020202020204" pitchFamily="34" charset="0"/>
              <a:buChar char="•"/>
              <a:defRPr/>
            </a:pPr>
            <a:r>
              <a:rPr lang="en-US" sz="2000" dirty="0">
                <a:ea typeface="+mn-ea"/>
                <a:cs typeface="+mn-cs"/>
              </a:rPr>
              <a:t>Indicates a difference between what is happening and what is desired</a:t>
            </a:r>
          </a:p>
          <a:p>
            <a:pPr marL="1172210" lvl="2" indent="-457200" eaLnBrk="1" fontAlgn="auto" hangingPunct="1">
              <a:spcAft>
                <a:spcPts val="0"/>
              </a:spcAft>
              <a:buClr>
                <a:schemeClr val="accent3"/>
              </a:buClr>
              <a:buFont typeface="Arial" panose="020B0604020202020204" pitchFamily="34" charset="0"/>
              <a:buChar char="•"/>
              <a:defRPr/>
            </a:pPr>
            <a:r>
              <a:rPr lang="en-US" sz="2000" dirty="0">
                <a:ea typeface="+mn-ea"/>
                <a:cs typeface="+mn-cs"/>
              </a:rPr>
              <a:t>Need to know what to expect as typical</a:t>
            </a:r>
          </a:p>
          <a:p>
            <a:pPr marL="1109980" lvl="2" indent="-457200" eaLnBrk="1" fontAlgn="auto" hangingPunct="1">
              <a:spcAft>
                <a:spcPts val="0"/>
              </a:spcAft>
              <a:buClr>
                <a:schemeClr val="accent3"/>
              </a:buClr>
              <a:buFont typeface="Arial" panose="020B0604020202020204" pitchFamily="34" charset="0"/>
              <a:buChar char="•"/>
              <a:defRPr/>
            </a:pPr>
            <a:r>
              <a:rPr lang="en-US" sz="2000" dirty="0">
                <a:ea typeface="+mn-ea"/>
                <a:cs typeface="+mn-cs"/>
              </a:rPr>
              <a:t> Use benchmark, aim line, median score, etc.</a:t>
            </a:r>
          </a:p>
          <a:p>
            <a:pPr marL="349250" lvl="1" indent="0" eaLnBrk="1" fontAlgn="auto" hangingPunct="1">
              <a:spcAft>
                <a:spcPts val="0"/>
              </a:spcAft>
              <a:buFont typeface="Arial" panose="020B0604020202020204" pitchFamily="34" charset="0"/>
              <a:buNone/>
              <a:defRPr/>
            </a:pPr>
            <a:r>
              <a:rPr lang="en-US" sz="2400" dirty="0">
                <a:ea typeface="+mn-ea"/>
                <a:cs typeface="+mn-cs"/>
              </a:rPr>
              <a:t>b. Identify the problem with precision</a:t>
            </a:r>
          </a:p>
          <a:p>
            <a:pPr marL="1005840" lvl="2" eaLnBrk="1" fontAlgn="auto" hangingPunct="1">
              <a:spcAft>
                <a:spcPts val="0"/>
              </a:spcAft>
              <a:buClr>
                <a:schemeClr val="accent3"/>
              </a:buClr>
              <a:buFont typeface="Arial" panose="020B0604020202020204" pitchFamily="34" charset="0"/>
              <a:buChar char="•"/>
              <a:defRPr/>
            </a:pPr>
            <a:r>
              <a:rPr lang="en-US" sz="2000" dirty="0">
                <a:ea typeface="+mn-ea"/>
                <a:cs typeface="+mn-cs"/>
              </a:rPr>
              <a:t>Indicates a difference between what is happening and what is desired as precision elements are defined</a:t>
            </a:r>
          </a:p>
          <a:p>
            <a:pPr marL="1005840" lvl="2" eaLnBrk="1" fontAlgn="auto" hangingPunct="1">
              <a:spcAft>
                <a:spcPts val="0"/>
              </a:spcAft>
              <a:buClr>
                <a:schemeClr val="accent3"/>
              </a:buClr>
              <a:buFont typeface="Arial" panose="020B0604020202020204" pitchFamily="34" charset="0"/>
              <a:buChar char="•"/>
              <a:defRPr/>
            </a:pPr>
            <a:r>
              <a:rPr lang="en-US" sz="2000" dirty="0">
                <a:ea typeface="+mn-ea"/>
                <a:cs typeface="+mn-cs"/>
              </a:rPr>
              <a:t>Need to know precision elements including what, where, when, who, why and how often (frequency or rate) the problem occurs</a:t>
            </a:r>
          </a:p>
        </p:txBody>
      </p:sp>
      <p:sp>
        <p:nvSpPr>
          <p:cNvPr id="4" name="Oval 3"/>
          <p:cNvSpPr/>
          <p:nvPr/>
        </p:nvSpPr>
        <p:spPr>
          <a:xfrm>
            <a:off x="6410325" y="158750"/>
            <a:ext cx="1914525" cy="1914525"/>
          </a:xfrm>
          <a:prstGeom prst="ellipse">
            <a:avLst/>
          </a:prstGeom>
          <a:noFill/>
          <a:ln w="57150" cmpd="sng">
            <a:solidFill>
              <a:srgbClr val="9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800"/>
          </a:p>
        </p:txBody>
      </p:sp>
      <p:sp>
        <p:nvSpPr>
          <p:cNvPr id="5" name="Oval 8"/>
          <p:cNvSpPr>
            <a:spLocks noChangeArrowheads="1"/>
          </p:cNvSpPr>
          <p:nvPr/>
        </p:nvSpPr>
        <p:spPr bwMode="auto">
          <a:xfrm>
            <a:off x="6410325" y="158750"/>
            <a:ext cx="1914525" cy="1914525"/>
          </a:xfrm>
          <a:prstGeom prst="ellipse">
            <a:avLst/>
          </a:prstGeom>
          <a:solidFill>
            <a:srgbClr val="D9D9D9"/>
          </a:solidFill>
          <a:ln>
            <a:noFill/>
          </a:ln>
          <a:effectLst>
            <a:outerShdw blurRad="50800" dist="38100" dir="2700000" algn="tl" rotWithShape="0">
              <a:srgbClr val="000000">
                <a:alpha val="42998"/>
              </a:srgbClr>
            </a:outer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1" hangingPunct="1">
              <a:defRPr/>
            </a:pPr>
            <a:r>
              <a:rPr lang="en-US" sz="1400" dirty="0">
                <a:latin typeface="+mn-lt"/>
                <a:ea typeface="+mn-ea"/>
                <a:cs typeface="+mn-cs"/>
              </a:rPr>
              <a:t>Identify Problem</a:t>
            </a:r>
          </a:p>
          <a:p>
            <a:pPr algn="ctr" eaLnBrk="1" hangingPunct="1">
              <a:defRPr/>
            </a:pPr>
            <a:r>
              <a:rPr lang="en-US" sz="1400" dirty="0">
                <a:latin typeface="+mn-lt"/>
                <a:ea typeface="+mn-ea"/>
                <a:cs typeface="+mn-cs"/>
              </a:rPr>
              <a:t>with</a:t>
            </a:r>
          </a:p>
          <a:p>
            <a:pPr algn="ctr" eaLnBrk="1" hangingPunct="1">
              <a:defRPr/>
            </a:pPr>
            <a:r>
              <a:rPr lang="en-US" sz="1400" dirty="0">
                <a:latin typeface="+mn-lt"/>
                <a:ea typeface="+mn-ea"/>
                <a:cs typeface="+mn-cs"/>
              </a:rPr>
              <a:t>Precision</a:t>
            </a:r>
          </a:p>
        </p:txBody>
      </p:sp>
    </p:spTree>
    <p:extLst>
      <p:ext uri="{BB962C8B-B14F-4D97-AF65-F5344CB8AC3E}">
        <p14:creationId xmlns:p14="http://schemas.microsoft.com/office/powerpoint/2010/main" val="3325182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6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idx="4294967295"/>
          </p:nvPr>
        </p:nvSpPr>
        <p:spPr>
          <a:xfrm>
            <a:off x="457200" y="0"/>
            <a:ext cx="8229600" cy="1066800"/>
          </a:xfrm>
        </p:spPr>
        <p:txBody>
          <a:bodyPr lIns="0" rIns="0" bIns="0" anchor="b"/>
          <a:lstStyle/>
          <a:p>
            <a:r>
              <a:rPr lang="en-US"/>
              <a:t>Building Problem Statements</a:t>
            </a:r>
          </a:p>
        </p:txBody>
      </p:sp>
      <p:sp>
        <p:nvSpPr>
          <p:cNvPr id="3075" name="Content Placeholder 2"/>
          <p:cNvSpPr>
            <a:spLocks noGrp="1"/>
          </p:cNvSpPr>
          <p:nvPr>
            <p:ph idx="4294967295"/>
          </p:nvPr>
        </p:nvSpPr>
        <p:spPr>
          <a:xfrm>
            <a:off x="381000" y="1295400"/>
            <a:ext cx="8229600" cy="4694238"/>
          </a:xfrm>
        </p:spPr>
        <p:txBody>
          <a:bodyPr>
            <a:normAutofit fontScale="92500"/>
          </a:bodyPr>
          <a:lstStyle/>
          <a:p>
            <a:pPr marL="273050" indent="-273050"/>
            <a:r>
              <a:rPr lang="en-US" sz="3300" b="1" dirty="0"/>
              <a:t>Primary Statements:</a:t>
            </a:r>
          </a:p>
          <a:p>
            <a:pPr marL="914400" lvl="2" indent="-246063"/>
            <a:r>
              <a:rPr lang="en-US" dirty="0"/>
              <a:t>Indicate a discrepancy between what we have and what we want.</a:t>
            </a:r>
          </a:p>
          <a:p>
            <a:pPr marL="273050" indent="-273050"/>
            <a:r>
              <a:rPr lang="en-US" b="1" dirty="0"/>
              <a:t>Precise Problem Statements</a:t>
            </a:r>
            <a:r>
              <a:rPr lang="en-US" dirty="0"/>
              <a:t>:</a:t>
            </a:r>
          </a:p>
          <a:p>
            <a:pPr marL="639763" lvl="1" indent="-246063"/>
            <a:r>
              <a:rPr lang="en-US" dirty="0"/>
              <a:t>Indicate the problem with sufficient precision to allow problem solving</a:t>
            </a:r>
          </a:p>
          <a:p>
            <a:pPr marL="914400" lvl="2" indent="-246063"/>
            <a:r>
              <a:rPr lang="en-US" dirty="0"/>
              <a:t>What is happening (and how does it differ from what we want)</a:t>
            </a:r>
          </a:p>
          <a:p>
            <a:pPr marL="914400" lvl="2" indent="-246063"/>
            <a:r>
              <a:rPr lang="en-US" dirty="0"/>
              <a:t>How often is it happening</a:t>
            </a:r>
          </a:p>
          <a:p>
            <a:pPr marL="914400" lvl="2" indent="-246063"/>
            <a:r>
              <a:rPr lang="en-US" dirty="0"/>
              <a:t>When is it happening</a:t>
            </a:r>
          </a:p>
          <a:p>
            <a:pPr marL="914400" lvl="2" indent="-246063"/>
            <a:r>
              <a:rPr lang="en-US" dirty="0"/>
              <a:t>Where is it happening</a:t>
            </a:r>
          </a:p>
          <a:p>
            <a:pPr marL="914400" lvl="2" indent="-246063"/>
            <a:r>
              <a:rPr lang="en-US" dirty="0"/>
              <a:t>Who is involved</a:t>
            </a:r>
          </a:p>
          <a:p>
            <a:pPr marL="914400" lvl="2" indent="-246063"/>
            <a:r>
              <a:rPr lang="en-US" dirty="0"/>
              <a:t>Why does it keep happening</a:t>
            </a:r>
          </a:p>
          <a:p>
            <a:pPr marL="273050" indent="-273050">
              <a:buFont typeface="Wingdings 3" pitchFamily="1" charset="2"/>
              <a:buNone/>
            </a:pPr>
            <a:endParaRPr lang="en-US" sz="3300" dirty="0"/>
          </a:p>
          <a:p>
            <a:pPr marL="273050" indent="-273050"/>
            <a:endParaRPr lang="en-US" dirty="0"/>
          </a:p>
        </p:txBody>
      </p:sp>
    </p:spTree>
    <p:extLst>
      <p:ext uri="{BB962C8B-B14F-4D97-AF65-F5344CB8AC3E}">
        <p14:creationId xmlns:p14="http://schemas.microsoft.com/office/powerpoint/2010/main" val="25425556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457200" y="704850"/>
            <a:ext cx="8229600" cy="1143000"/>
          </a:xfrm>
        </p:spPr>
        <p:txBody>
          <a:bodyPr/>
          <a:lstStyle/>
          <a:p>
            <a:pPr eaLnBrk="1" hangingPunct="1"/>
            <a:r>
              <a:rPr lang="en-US" sz="4000"/>
              <a:t>Primary versus Precision Statements</a:t>
            </a:r>
          </a:p>
        </p:txBody>
      </p:sp>
      <p:sp>
        <p:nvSpPr>
          <p:cNvPr id="188419" name="Rectangle 3"/>
          <p:cNvSpPr>
            <a:spLocks noGrp="1" noChangeArrowheads="1"/>
          </p:cNvSpPr>
          <p:nvPr>
            <p:ph type="body" sz="half" idx="1"/>
          </p:nvPr>
        </p:nvSpPr>
        <p:spPr>
          <a:xfrm>
            <a:off x="457200" y="1920875"/>
            <a:ext cx="4038600" cy="4433888"/>
          </a:xfrm>
        </p:spPr>
        <p:txBody>
          <a:bodyPr/>
          <a:lstStyle/>
          <a:p>
            <a:pPr eaLnBrk="1" hangingPunct="1">
              <a:lnSpc>
                <a:spcPct val="90000"/>
              </a:lnSpc>
            </a:pPr>
            <a:r>
              <a:rPr lang="en-US" b="1"/>
              <a:t>Primary Statements</a:t>
            </a:r>
            <a:endParaRPr lang="en-US"/>
          </a:p>
          <a:p>
            <a:pPr lvl="1" eaLnBrk="1" hangingPunct="1">
              <a:lnSpc>
                <a:spcPct val="90000"/>
              </a:lnSpc>
            </a:pPr>
            <a:r>
              <a:rPr lang="en-US"/>
              <a:t>Too many referrals</a:t>
            </a:r>
          </a:p>
          <a:p>
            <a:pPr lvl="1" eaLnBrk="1" hangingPunct="1">
              <a:lnSpc>
                <a:spcPct val="90000"/>
              </a:lnSpc>
            </a:pPr>
            <a:r>
              <a:rPr lang="en-US"/>
              <a:t>September has more suspensions than last year</a:t>
            </a:r>
          </a:p>
          <a:p>
            <a:pPr lvl="1" eaLnBrk="1" hangingPunct="1">
              <a:lnSpc>
                <a:spcPct val="90000"/>
              </a:lnSpc>
            </a:pPr>
            <a:r>
              <a:rPr lang="en-US"/>
              <a:t>Gang behavior is increasing</a:t>
            </a:r>
          </a:p>
          <a:p>
            <a:pPr lvl="1" eaLnBrk="1" hangingPunct="1">
              <a:lnSpc>
                <a:spcPct val="90000"/>
              </a:lnSpc>
            </a:pPr>
            <a:r>
              <a:rPr lang="en-US"/>
              <a:t>The cafeteria is out of control</a:t>
            </a:r>
          </a:p>
          <a:p>
            <a:pPr lvl="1" eaLnBrk="1" hangingPunct="1">
              <a:lnSpc>
                <a:spcPct val="90000"/>
              </a:lnSpc>
            </a:pPr>
            <a:r>
              <a:rPr lang="en-US"/>
              <a:t>Student disrespect is out of control</a:t>
            </a:r>
          </a:p>
          <a:p>
            <a:pPr lvl="1" eaLnBrk="1" hangingPunct="1">
              <a:lnSpc>
                <a:spcPct val="90000"/>
              </a:lnSpc>
            </a:pPr>
            <a:endParaRPr lang="en-US"/>
          </a:p>
        </p:txBody>
      </p:sp>
      <p:sp>
        <p:nvSpPr>
          <p:cNvPr id="188420" name="Rectangle 4"/>
          <p:cNvSpPr>
            <a:spLocks noGrp="1" noChangeArrowheads="1"/>
          </p:cNvSpPr>
          <p:nvPr>
            <p:ph type="body" sz="half" idx="2"/>
          </p:nvPr>
        </p:nvSpPr>
        <p:spPr>
          <a:xfrm>
            <a:off x="4648200" y="1828800"/>
            <a:ext cx="4038600" cy="4800600"/>
          </a:xfrm>
        </p:spPr>
        <p:txBody>
          <a:bodyPr/>
          <a:lstStyle/>
          <a:p>
            <a:pPr eaLnBrk="1" hangingPunct="1">
              <a:lnSpc>
                <a:spcPct val="90000"/>
              </a:lnSpc>
            </a:pPr>
            <a:r>
              <a:rPr lang="en-US" b="1"/>
              <a:t>Precision Statements</a:t>
            </a:r>
            <a:endParaRPr lang="en-US"/>
          </a:p>
          <a:p>
            <a:pPr lvl="1" eaLnBrk="1" hangingPunct="1">
              <a:lnSpc>
                <a:spcPct val="90000"/>
              </a:lnSpc>
            </a:pPr>
            <a:r>
              <a:rPr lang="en-US" b="1">
                <a:solidFill>
                  <a:srgbClr val="FF3300"/>
                </a:solidFill>
              </a:rPr>
              <a:t>There are more ODRs for aggression</a:t>
            </a:r>
            <a:r>
              <a:rPr lang="en-US"/>
              <a:t> </a:t>
            </a:r>
            <a:r>
              <a:rPr lang="en-US" b="1">
                <a:solidFill>
                  <a:srgbClr val="000099"/>
                </a:solidFill>
              </a:rPr>
              <a:t>on the playground than</a:t>
            </a:r>
            <a:r>
              <a:rPr lang="en-US"/>
              <a:t> last year. These are most likely to occur during </a:t>
            </a:r>
            <a:r>
              <a:rPr lang="en-US" b="1">
                <a:solidFill>
                  <a:srgbClr val="00CC00"/>
                </a:solidFill>
              </a:rPr>
              <a:t>first recess</a:t>
            </a:r>
            <a:r>
              <a:rPr lang="en-US"/>
              <a:t>, with a </a:t>
            </a:r>
            <a:r>
              <a:rPr lang="en-US" b="1">
                <a:solidFill>
                  <a:srgbClr val="CC0099"/>
                </a:solidFill>
              </a:rPr>
              <a:t>large number of students</a:t>
            </a:r>
            <a:r>
              <a:rPr lang="en-US"/>
              <a:t>, and the aggression is related </a:t>
            </a:r>
            <a:r>
              <a:rPr lang="en-US" b="1">
                <a:solidFill>
                  <a:srgbClr val="663300"/>
                </a:solidFill>
              </a:rPr>
              <a:t>to getting access to the new playground equipment</a:t>
            </a:r>
            <a:r>
              <a:rPr lang="en-US"/>
              <a:t>.</a:t>
            </a:r>
          </a:p>
        </p:txBody>
      </p:sp>
    </p:spTree>
    <p:extLst>
      <p:ext uri="{BB962C8B-B14F-4D97-AF65-F5344CB8AC3E}">
        <p14:creationId xmlns:p14="http://schemas.microsoft.com/office/powerpoint/2010/main" val="11915989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ChangeArrowheads="1"/>
          </p:cNvSpPr>
          <p:nvPr>
            <p:ph type="title"/>
          </p:nvPr>
        </p:nvSpPr>
        <p:spPr>
          <a:xfrm>
            <a:off x="533400" y="505363"/>
            <a:ext cx="8042276" cy="1336956"/>
          </a:xfrm>
        </p:spPr>
        <p:txBody>
          <a:bodyPr>
            <a:normAutofit/>
          </a:bodyPr>
          <a:lstStyle/>
          <a:p>
            <a:pPr eaLnBrk="1" hangingPunct="1"/>
            <a:r>
              <a:rPr lang="en-US" sz="4000" dirty="0">
                <a:latin typeface="Times New Roman" pitchFamily="18" charset="0"/>
                <a:ea typeface="ＭＳ Ｐゴシック" pitchFamily="34" charset="-128"/>
                <a:cs typeface="Times New Roman" pitchFamily="18" charset="0"/>
              </a:rPr>
              <a:t>Data needed to move from a Primary to a Precise statement?</a:t>
            </a:r>
          </a:p>
        </p:txBody>
      </p:sp>
      <p:sp>
        <p:nvSpPr>
          <p:cNvPr id="149506" name="Rectangle 3"/>
          <p:cNvSpPr>
            <a:spLocks noGrp="1" noChangeArrowheads="1"/>
          </p:cNvSpPr>
          <p:nvPr>
            <p:ph idx="1"/>
          </p:nvPr>
        </p:nvSpPr>
        <p:spPr>
          <a:xfrm>
            <a:off x="457200" y="2084832"/>
            <a:ext cx="7620000" cy="4084320"/>
          </a:xfrm>
        </p:spPr>
        <p:txBody>
          <a:bodyPr/>
          <a:lstStyle/>
          <a:p>
            <a:pPr eaLnBrk="1" hangingPunct="1">
              <a:lnSpc>
                <a:spcPct val="80000"/>
              </a:lnSpc>
            </a:pPr>
            <a:r>
              <a:rPr lang="en-US" sz="2000" b="1" dirty="0">
                <a:solidFill>
                  <a:srgbClr val="0070C0"/>
                </a:solidFill>
                <a:latin typeface="Times New Roman" pitchFamily="18" charset="0"/>
                <a:ea typeface="ＭＳ Ｐゴシック" pitchFamily="34" charset="-128"/>
                <a:cs typeface="Times New Roman" pitchFamily="18" charset="0"/>
              </a:rPr>
              <a:t>What</a:t>
            </a:r>
            <a:r>
              <a:rPr lang="en-US" sz="2000" b="1" dirty="0">
                <a:solidFill>
                  <a:schemeClr val="folHlink"/>
                </a:solidFill>
                <a:latin typeface="Times New Roman" pitchFamily="18" charset="0"/>
                <a:ea typeface="ＭＳ Ｐゴシック" pitchFamily="34" charset="-128"/>
                <a:cs typeface="Times New Roman" pitchFamily="18" charset="0"/>
              </a:rPr>
              <a:t> </a:t>
            </a:r>
            <a:r>
              <a:rPr lang="en-US" sz="2000" dirty="0">
                <a:latin typeface="Times New Roman" pitchFamily="18" charset="0"/>
                <a:ea typeface="ＭＳ Ｐゴシック" pitchFamily="34" charset="-128"/>
                <a:cs typeface="Times New Roman" pitchFamily="18" charset="0"/>
              </a:rPr>
              <a:t>problem behaviors are most common?</a:t>
            </a:r>
          </a:p>
          <a:p>
            <a:pPr lvl="1" eaLnBrk="1" hangingPunct="1">
              <a:lnSpc>
                <a:spcPct val="80000"/>
              </a:lnSpc>
            </a:pPr>
            <a:r>
              <a:rPr lang="en-US" sz="1900" dirty="0">
                <a:latin typeface="Times New Roman" pitchFamily="18" charset="0"/>
                <a:ea typeface="ＭＳ Ｐゴシック" pitchFamily="34" charset="-128"/>
                <a:cs typeface="Times New Roman" pitchFamily="18" charset="0"/>
              </a:rPr>
              <a:t>ODR per Problem Behavior</a:t>
            </a:r>
          </a:p>
          <a:p>
            <a:pPr eaLnBrk="1" hangingPunct="1">
              <a:lnSpc>
                <a:spcPct val="80000"/>
              </a:lnSpc>
            </a:pPr>
            <a:r>
              <a:rPr lang="en-US" sz="2000" b="1" dirty="0">
                <a:solidFill>
                  <a:srgbClr val="0070C0"/>
                </a:solidFill>
                <a:latin typeface="Times New Roman" pitchFamily="18" charset="0"/>
                <a:ea typeface="ＭＳ Ｐゴシック" pitchFamily="34" charset="-128"/>
                <a:cs typeface="Times New Roman" pitchFamily="18" charset="0"/>
              </a:rPr>
              <a:t>Where</a:t>
            </a:r>
            <a:r>
              <a:rPr lang="en-US" sz="2000" dirty="0">
                <a:latin typeface="Times New Roman" pitchFamily="18" charset="0"/>
                <a:ea typeface="ＭＳ Ｐゴシック" pitchFamily="34" charset="-128"/>
                <a:cs typeface="Times New Roman" pitchFamily="18" charset="0"/>
              </a:rPr>
              <a:t> are problem behaviors most likely?</a:t>
            </a:r>
          </a:p>
          <a:p>
            <a:pPr lvl="1" eaLnBrk="1" hangingPunct="1">
              <a:lnSpc>
                <a:spcPct val="80000"/>
              </a:lnSpc>
            </a:pPr>
            <a:r>
              <a:rPr lang="en-US" sz="1900" dirty="0">
                <a:latin typeface="Times New Roman" pitchFamily="18" charset="0"/>
                <a:ea typeface="ＭＳ Ｐゴシック" pitchFamily="34" charset="-128"/>
                <a:cs typeface="Times New Roman" pitchFamily="18" charset="0"/>
              </a:rPr>
              <a:t>ODR per Location</a:t>
            </a:r>
          </a:p>
          <a:p>
            <a:pPr eaLnBrk="1" hangingPunct="1">
              <a:lnSpc>
                <a:spcPct val="80000"/>
              </a:lnSpc>
            </a:pPr>
            <a:r>
              <a:rPr lang="en-US" sz="2000" b="1" dirty="0">
                <a:solidFill>
                  <a:srgbClr val="0070C0"/>
                </a:solidFill>
                <a:latin typeface="Times New Roman" pitchFamily="18" charset="0"/>
                <a:ea typeface="ＭＳ Ｐゴシック" pitchFamily="34" charset="-128"/>
                <a:cs typeface="Times New Roman" pitchFamily="18" charset="0"/>
              </a:rPr>
              <a:t>When</a:t>
            </a:r>
            <a:r>
              <a:rPr lang="en-US" sz="2000" b="1" dirty="0">
                <a:solidFill>
                  <a:schemeClr val="folHlink"/>
                </a:solidFill>
                <a:latin typeface="Times New Roman" pitchFamily="18" charset="0"/>
                <a:ea typeface="ＭＳ Ｐゴシック" pitchFamily="34" charset="-128"/>
                <a:cs typeface="Times New Roman" pitchFamily="18" charset="0"/>
              </a:rPr>
              <a:t> </a:t>
            </a:r>
            <a:r>
              <a:rPr lang="en-US" sz="2000" dirty="0">
                <a:latin typeface="Times New Roman" pitchFamily="18" charset="0"/>
                <a:ea typeface="ＭＳ Ｐゴシック" pitchFamily="34" charset="-128"/>
                <a:cs typeface="Times New Roman" pitchFamily="18" charset="0"/>
              </a:rPr>
              <a:t>are problem behaviors most likely?</a:t>
            </a:r>
          </a:p>
          <a:p>
            <a:pPr lvl="1" eaLnBrk="1" hangingPunct="1">
              <a:lnSpc>
                <a:spcPct val="80000"/>
              </a:lnSpc>
            </a:pPr>
            <a:r>
              <a:rPr lang="en-US" sz="1900" dirty="0">
                <a:latin typeface="Times New Roman" pitchFamily="18" charset="0"/>
                <a:ea typeface="ＭＳ Ｐゴシック" pitchFamily="34" charset="-128"/>
                <a:cs typeface="Times New Roman" pitchFamily="18" charset="0"/>
              </a:rPr>
              <a:t>ODR per time of day</a:t>
            </a:r>
          </a:p>
          <a:p>
            <a:pPr eaLnBrk="1" hangingPunct="1">
              <a:lnSpc>
                <a:spcPct val="80000"/>
              </a:lnSpc>
            </a:pPr>
            <a:r>
              <a:rPr lang="en-US" sz="2000" b="1" dirty="0">
                <a:solidFill>
                  <a:srgbClr val="0070C0"/>
                </a:solidFill>
                <a:latin typeface="Times New Roman" pitchFamily="18" charset="0"/>
                <a:ea typeface="ＭＳ Ｐゴシック" pitchFamily="34" charset="-128"/>
                <a:cs typeface="Times New Roman" pitchFamily="18" charset="0"/>
              </a:rPr>
              <a:t>Who</a:t>
            </a:r>
            <a:r>
              <a:rPr lang="en-US" sz="2000" dirty="0">
                <a:latin typeface="Times New Roman" pitchFamily="18" charset="0"/>
                <a:ea typeface="ＭＳ Ｐゴシック" pitchFamily="34" charset="-128"/>
                <a:cs typeface="Times New Roman" pitchFamily="18" charset="0"/>
              </a:rPr>
              <a:t> is engaged in problem behavior?</a:t>
            </a:r>
          </a:p>
          <a:p>
            <a:pPr lvl="1" eaLnBrk="1" hangingPunct="1">
              <a:lnSpc>
                <a:spcPct val="80000"/>
              </a:lnSpc>
            </a:pPr>
            <a:r>
              <a:rPr lang="en-US" sz="1900" dirty="0">
                <a:latin typeface="Times New Roman" pitchFamily="18" charset="0"/>
                <a:ea typeface="ＭＳ Ｐゴシック" pitchFamily="34" charset="-128"/>
                <a:cs typeface="Times New Roman" pitchFamily="18" charset="0"/>
              </a:rPr>
              <a:t>ODR per student</a:t>
            </a:r>
          </a:p>
          <a:p>
            <a:pPr eaLnBrk="1" hangingPunct="1">
              <a:lnSpc>
                <a:spcPct val="80000"/>
              </a:lnSpc>
            </a:pPr>
            <a:r>
              <a:rPr lang="en-US" sz="2000" b="1" dirty="0">
                <a:solidFill>
                  <a:srgbClr val="0070C0"/>
                </a:solidFill>
                <a:latin typeface="Times New Roman" pitchFamily="18" charset="0"/>
                <a:ea typeface="ＭＳ Ｐゴシック" pitchFamily="34" charset="-128"/>
                <a:cs typeface="Times New Roman" pitchFamily="18" charset="0"/>
              </a:rPr>
              <a:t>Why</a:t>
            </a:r>
            <a:r>
              <a:rPr lang="en-US" sz="2000" dirty="0">
                <a:latin typeface="Times New Roman" pitchFamily="18" charset="0"/>
                <a:ea typeface="ＭＳ Ｐゴシック" pitchFamily="34" charset="-128"/>
                <a:cs typeface="Times New Roman" pitchFamily="18" charset="0"/>
              </a:rPr>
              <a:t> are problem behaviors sustaining?</a:t>
            </a:r>
          </a:p>
          <a:p>
            <a:pPr lvl="1" eaLnBrk="1" hangingPunct="1">
              <a:lnSpc>
                <a:spcPct val="80000"/>
              </a:lnSpc>
            </a:pPr>
            <a:r>
              <a:rPr lang="en-US" sz="1900" dirty="0">
                <a:latin typeface="Times New Roman" pitchFamily="18" charset="0"/>
                <a:ea typeface="ＭＳ Ｐゴシック" pitchFamily="34" charset="-128"/>
                <a:cs typeface="Times New Roman" pitchFamily="18" charset="0"/>
              </a:rPr>
              <a:t>Custom reports and graphs</a:t>
            </a:r>
          </a:p>
        </p:txBody>
      </p:sp>
      <p:sp>
        <p:nvSpPr>
          <p:cNvPr id="2" name="Footer Placeholder 1"/>
          <p:cNvSpPr>
            <a:spLocks noGrp="1"/>
          </p:cNvSpPr>
          <p:nvPr>
            <p:ph type="ftr" sz="quarter" idx="11"/>
          </p:nvPr>
        </p:nvSpPr>
        <p:spPr>
          <a:xfrm rot="16200000">
            <a:off x="6910254" y="3372104"/>
            <a:ext cx="3720593" cy="365760"/>
          </a:xfrm>
        </p:spPr>
        <p:txBody>
          <a:bodyPr/>
          <a:lstStyle/>
          <a:p>
            <a:pPr algn="l">
              <a:defRPr/>
            </a:pPr>
            <a:r>
              <a:rPr lang="en-US" dirty="0">
                <a:solidFill>
                  <a:schemeClr val="tx1"/>
                </a:solidFill>
                <a:latin typeface="Times New Roman" pitchFamily="18" charset="0"/>
                <a:cs typeface="Times New Roman" pitchFamily="18" charset="0"/>
              </a:rPr>
              <a:t>TIPS II Training Manual (2013)    </a:t>
            </a:r>
            <a:r>
              <a:rPr lang="en-US" dirty="0">
                <a:solidFill>
                  <a:schemeClr val="tx1"/>
                </a:solidFill>
                <a:latin typeface="Times New Roman" pitchFamily="18" charset="0"/>
                <a:cs typeface="Times New Roman" pitchFamily="18" charset="0"/>
                <a:hlinkClick r:id="rId2"/>
              </a:rPr>
              <a:t>www.uoecs.org</a:t>
            </a:r>
            <a:endParaRPr lang="en-US" dirty="0">
              <a:solidFill>
                <a:schemeClr val="tx1"/>
              </a:solidFill>
              <a:latin typeface="Times New Roman" pitchFamily="18" charset="0"/>
              <a:cs typeface="Times New Roman" pitchFamily="18" charset="0"/>
            </a:endParaRPr>
          </a:p>
        </p:txBody>
      </p:sp>
      <p:sp>
        <p:nvSpPr>
          <p:cNvPr id="149507" name="Footer Placeholder 4"/>
          <p:cNvSpPr txBox="1">
            <a:spLocks/>
          </p:cNvSpPr>
          <p:nvPr/>
        </p:nvSpPr>
        <p:spPr bwMode="auto">
          <a:xfrm>
            <a:off x="533400" y="6356350"/>
            <a:ext cx="80010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000" dirty="0">
                <a:latin typeface="Times New Roman" pitchFamily="18" charset="0"/>
              </a:rPr>
              <a:t>Newton, J. S., Todd, A. W., Algozzine, K., Horner, R. H., &amp; Algozzine, B.  Version 2 (2012). The Team Initiated Problem Solving (TIPS) Training Manual. Eugene, OR:  University of Oregon, Educational and Community Supports.  Unpublished training manual. </a:t>
            </a:r>
          </a:p>
        </p:txBody>
      </p:sp>
    </p:spTree>
    <p:extLst>
      <p:ext uri="{BB962C8B-B14F-4D97-AF65-F5344CB8AC3E}">
        <p14:creationId xmlns:p14="http://schemas.microsoft.com/office/powerpoint/2010/main" val="1385077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extBox 3"/>
          <p:cNvSpPr txBox="1">
            <a:spLocks noChangeArrowheads="1"/>
          </p:cNvSpPr>
          <p:nvPr/>
        </p:nvSpPr>
        <p:spPr bwMode="auto">
          <a:xfrm>
            <a:off x="304800" y="990600"/>
            <a:ext cx="38862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Random Acts of Improvement</a:t>
            </a:r>
          </a:p>
        </p:txBody>
      </p:sp>
      <p:sp>
        <p:nvSpPr>
          <p:cNvPr id="100354" name="TextBox 4"/>
          <p:cNvSpPr txBox="1">
            <a:spLocks noChangeArrowheads="1"/>
          </p:cNvSpPr>
          <p:nvPr/>
        </p:nvSpPr>
        <p:spPr bwMode="auto">
          <a:xfrm>
            <a:off x="4724400" y="990600"/>
            <a:ext cx="41910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Focused Acts of Improvement</a:t>
            </a:r>
          </a:p>
        </p:txBody>
      </p:sp>
      <p:sp>
        <p:nvSpPr>
          <p:cNvPr id="100355" name="Rectangle 5"/>
          <p:cNvSpPr>
            <a:spLocks noChangeArrowheads="1"/>
          </p:cNvSpPr>
          <p:nvPr/>
        </p:nvSpPr>
        <p:spPr bwMode="auto">
          <a:xfrm>
            <a:off x="609600" y="6146800"/>
            <a:ext cx="81534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a:t>From </a:t>
            </a:r>
            <a:r>
              <a:rPr lang="en-US" b="1"/>
              <a:t>Data Analysis for Continuous School Improvement </a:t>
            </a:r>
            <a:r>
              <a:rPr lang="en-US"/>
              <a:t>by Victoria Bernhardt</a:t>
            </a:r>
          </a:p>
        </p:txBody>
      </p:sp>
      <p:pic>
        <p:nvPicPr>
          <p:cNvPr id="10035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9050" y="1752600"/>
            <a:ext cx="9040813" cy="4191000"/>
          </a:xfrm>
        </p:spPr>
      </p:pic>
    </p:spTree>
    <p:extLst>
      <p:ext uri="{BB962C8B-B14F-4D97-AF65-F5344CB8AC3E}">
        <p14:creationId xmlns:p14="http://schemas.microsoft.com/office/powerpoint/2010/main" val="33851764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62513" y="0"/>
          <a:ext cx="8850054" cy="6667086"/>
        </p:xfrm>
        <a:graphic>
          <a:graphicData uri="http://schemas.openxmlformats.org/drawingml/2006/table">
            <a:tbl>
              <a:tblPr firstRow="1" bandRow="1">
                <a:tableStyleId>{5C22544A-7EE6-4342-B048-85BDC9FD1C3A}</a:tableStyleId>
              </a:tblPr>
              <a:tblGrid>
                <a:gridCol w="3519471">
                  <a:extLst>
                    <a:ext uri="{9D8B030D-6E8A-4147-A177-3AD203B41FA5}">
                      <a16:colId xmlns:a16="http://schemas.microsoft.com/office/drawing/2014/main" val="20000"/>
                    </a:ext>
                  </a:extLst>
                </a:gridCol>
                <a:gridCol w="5330583">
                  <a:extLst>
                    <a:ext uri="{9D8B030D-6E8A-4147-A177-3AD203B41FA5}">
                      <a16:colId xmlns:a16="http://schemas.microsoft.com/office/drawing/2014/main" val="20001"/>
                    </a:ext>
                  </a:extLst>
                </a:gridCol>
              </a:tblGrid>
              <a:tr h="606626">
                <a:tc>
                  <a:txBody>
                    <a:bodyPr/>
                    <a:lstStyle/>
                    <a:p>
                      <a:r>
                        <a:rPr lang="en-US" sz="2400" dirty="0">
                          <a:solidFill>
                            <a:schemeClr val="tx1"/>
                          </a:solidFill>
                          <a:latin typeface="Times New Roman" pitchFamily="18" charset="0"/>
                          <a:cs typeface="Times New Roman" pitchFamily="18" charset="0"/>
                        </a:rPr>
                        <a:t>Solution Action</a:t>
                      </a:r>
                      <a:r>
                        <a:rPr lang="en-US" sz="2400" baseline="0" dirty="0">
                          <a:solidFill>
                            <a:schemeClr val="tx1"/>
                          </a:solidFill>
                          <a:latin typeface="Times New Roman" pitchFamily="18" charset="0"/>
                          <a:cs typeface="Times New Roman" pitchFamily="18" charset="0"/>
                        </a:rPr>
                        <a:t> </a:t>
                      </a:r>
                      <a:r>
                        <a:rPr lang="en-US" sz="2400" dirty="0">
                          <a:solidFill>
                            <a:schemeClr val="tx1"/>
                          </a:solidFill>
                          <a:latin typeface="Times New Roman" pitchFamily="18" charset="0"/>
                          <a:cs typeface="Times New Roman" pitchFamily="18" charset="0"/>
                        </a:rPr>
                        <a:t>Elements</a:t>
                      </a:r>
                    </a:p>
                  </a:txBody>
                  <a:tcPr>
                    <a:solidFill>
                      <a:schemeClr val="tx2">
                        <a:lumMod val="20000"/>
                        <a:lumOff val="80000"/>
                      </a:schemeClr>
                    </a:solidFill>
                  </a:tcPr>
                </a:tc>
                <a:tc>
                  <a:txBody>
                    <a:bodyPr/>
                    <a:lstStyle/>
                    <a:p>
                      <a:pPr algn="l"/>
                      <a:r>
                        <a:rPr lang="en-US" sz="2400" dirty="0">
                          <a:solidFill>
                            <a:schemeClr val="tx1"/>
                          </a:solidFill>
                          <a:latin typeface="Times New Roman" pitchFamily="18" charset="0"/>
                          <a:cs typeface="Times New Roman" pitchFamily="18" charset="0"/>
                        </a:rPr>
                        <a:t>Possible</a:t>
                      </a:r>
                      <a:r>
                        <a:rPr lang="en-US" sz="2400" baseline="0" dirty="0">
                          <a:solidFill>
                            <a:schemeClr val="tx1"/>
                          </a:solidFill>
                          <a:latin typeface="Times New Roman" pitchFamily="18" charset="0"/>
                          <a:cs typeface="Times New Roman" pitchFamily="18" charset="0"/>
                        </a:rPr>
                        <a:t> </a:t>
                      </a:r>
                      <a:r>
                        <a:rPr lang="en-US" sz="2400" dirty="0">
                          <a:solidFill>
                            <a:schemeClr val="tx1"/>
                          </a:solidFill>
                          <a:latin typeface="Times New Roman" pitchFamily="18" charset="0"/>
                          <a:cs typeface="Times New Roman" pitchFamily="18" charset="0"/>
                        </a:rPr>
                        <a:t>Generic </a:t>
                      </a:r>
                      <a:r>
                        <a:rPr lang="en-US" sz="2400" baseline="0" dirty="0">
                          <a:solidFill>
                            <a:schemeClr val="tx1"/>
                          </a:solidFill>
                          <a:latin typeface="Times New Roman" pitchFamily="18" charset="0"/>
                          <a:cs typeface="Times New Roman" pitchFamily="18" charset="0"/>
                        </a:rPr>
                        <a:t>Solution Actions</a:t>
                      </a:r>
                      <a:endParaRPr lang="en-US" sz="2400" dirty="0">
                        <a:solidFill>
                          <a:schemeClr val="tx1"/>
                        </a:solidFill>
                        <a:latin typeface="Times New Roman" pitchFamily="18" charset="0"/>
                        <a:cs typeface="Times New Roman" pitchFamily="18" charset="0"/>
                      </a:endParaRPr>
                    </a:p>
                  </a:txBody>
                  <a:tcPr>
                    <a:solidFill>
                      <a:schemeClr val="tx2">
                        <a:lumMod val="20000"/>
                        <a:lumOff val="80000"/>
                      </a:schemeClr>
                    </a:solidFill>
                  </a:tcPr>
                </a:tc>
                <a:extLst>
                  <a:ext uri="{0D108BD9-81ED-4DB2-BD59-A6C34878D82A}">
                    <a16:rowId xmlns:a16="http://schemas.microsoft.com/office/drawing/2014/main" val="10000"/>
                  </a:ext>
                </a:extLst>
              </a:tr>
              <a:tr h="94971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a:latin typeface="Times New Roman" pitchFamily="18" charset="0"/>
                          <a:cs typeface="Times New Roman" pitchFamily="18" charset="0"/>
                        </a:rPr>
                        <a:t>Prevent</a:t>
                      </a:r>
                      <a:r>
                        <a:rPr lang="en-US" sz="1800" dirty="0">
                          <a:latin typeface="Times New Roman" pitchFamily="18" charset="0"/>
                          <a:cs typeface="Times New Roman" pitchFamily="18" charset="0"/>
                        </a:rPr>
                        <a:t> </a:t>
                      </a:r>
                      <a:r>
                        <a:rPr lang="en-US" sz="1800" i="1" kern="1200" dirty="0">
                          <a:solidFill>
                            <a:schemeClr val="dk1"/>
                          </a:solidFill>
                          <a:effectLst/>
                          <a:latin typeface="Times New Roman" pitchFamily="18" charset="0"/>
                          <a:ea typeface="+mn-ea"/>
                          <a:cs typeface="Times New Roman" pitchFamily="18" charset="0"/>
                        </a:rPr>
                        <a:t>What can we do to prevent the problem?</a:t>
                      </a:r>
                      <a:endParaRPr lang="en-US" sz="1800" kern="1200" dirty="0">
                        <a:solidFill>
                          <a:schemeClr val="dk1"/>
                        </a:solidFill>
                        <a:effectLst/>
                        <a:latin typeface="Times New Roman" pitchFamily="18" charset="0"/>
                        <a:ea typeface="+mn-ea"/>
                        <a:cs typeface="Times New Roman" pitchFamily="18" charset="0"/>
                      </a:endParaRPr>
                    </a:p>
                  </a:txBody>
                  <a:tcPr/>
                </a:tc>
                <a:tc>
                  <a:txBody>
                    <a:bodyPr/>
                    <a:lstStyle/>
                    <a:p>
                      <a:pPr lvl="0"/>
                      <a:r>
                        <a:rPr lang="en-US" sz="1800" kern="1200" dirty="0">
                          <a:solidFill>
                            <a:schemeClr val="dk1"/>
                          </a:solidFill>
                          <a:effectLst/>
                          <a:latin typeface="Times New Roman" pitchFamily="18" charset="0"/>
                          <a:ea typeface="+mn-ea"/>
                          <a:cs typeface="Times New Roman" pitchFamily="18" charset="0"/>
                        </a:rPr>
                        <a:t>Adjust physical environment.</a:t>
                      </a:r>
                    </a:p>
                    <a:p>
                      <a:pPr lvl="0"/>
                      <a:r>
                        <a:rPr lang="en-US" sz="1800" kern="1200" dirty="0">
                          <a:solidFill>
                            <a:schemeClr val="dk1"/>
                          </a:solidFill>
                          <a:effectLst/>
                          <a:latin typeface="Times New Roman" pitchFamily="18" charset="0"/>
                          <a:ea typeface="+mn-ea"/>
                          <a:cs typeface="Times New Roman" pitchFamily="18" charset="0"/>
                        </a:rPr>
                        <a:t>Define  &amp; document expectations and routines.</a:t>
                      </a:r>
                    </a:p>
                    <a:p>
                      <a:r>
                        <a:rPr lang="en-US" sz="1800" kern="1200" dirty="0">
                          <a:solidFill>
                            <a:schemeClr val="dk1"/>
                          </a:solidFill>
                          <a:effectLst/>
                          <a:latin typeface="Times New Roman" pitchFamily="18" charset="0"/>
                          <a:ea typeface="+mn-ea"/>
                          <a:cs typeface="Times New Roman" pitchFamily="18" charset="0"/>
                        </a:rPr>
                        <a:t>Assure consistent &amp; clear communication with all staff.</a:t>
                      </a:r>
                      <a:r>
                        <a:rPr lang="en-US" sz="1800" dirty="0">
                          <a:effectLst/>
                          <a:latin typeface="Times New Roman" pitchFamily="18" charset="0"/>
                          <a:cs typeface="Times New Roman" pitchFamily="18" charset="0"/>
                        </a:rPr>
                        <a:t> </a:t>
                      </a:r>
                      <a:endParaRPr lang="en-US" sz="18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949713">
                <a:tc>
                  <a:txBody>
                    <a:bodyPr/>
                    <a:lstStyle/>
                    <a:p>
                      <a:r>
                        <a:rPr lang="en-US" sz="2400" dirty="0">
                          <a:latin typeface="Times New Roman" pitchFamily="18" charset="0"/>
                          <a:cs typeface="Times New Roman" pitchFamily="18" charset="0"/>
                        </a:rPr>
                        <a:t>Teach</a:t>
                      </a:r>
                      <a:r>
                        <a:rPr lang="en-US" sz="1800" dirty="0">
                          <a:latin typeface="Times New Roman" pitchFamily="18" charset="0"/>
                          <a:cs typeface="Times New Roman" pitchFamily="18" charset="0"/>
                        </a:rPr>
                        <a:t> </a:t>
                      </a:r>
                      <a:r>
                        <a:rPr lang="en-US" sz="1800" i="1" kern="1200" dirty="0">
                          <a:solidFill>
                            <a:schemeClr val="dk1"/>
                          </a:solidFill>
                          <a:effectLst/>
                          <a:latin typeface="Times New Roman" pitchFamily="18" charset="0"/>
                          <a:ea typeface="+mn-ea"/>
                          <a:cs typeface="Times New Roman" pitchFamily="18" charset="0"/>
                        </a:rPr>
                        <a:t>What do we need to teach to solve the problem?</a:t>
                      </a:r>
                      <a:r>
                        <a:rPr lang="en-US" sz="1800" dirty="0">
                          <a:effectLst/>
                          <a:latin typeface="Times New Roman" pitchFamily="18" charset="0"/>
                          <a:cs typeface="Times New Roman" pitchFamily="18" charset="0"/>
                        </a:rPr>
                        <a:t> </a:t>
                      </a:r>
                      <a:endParaRPr lang="en-US" sz="1800" dirty="0">
                        <a:latin typeface="Times New Roman" pitchFamily="18" charset="0"/>
                        <a:cs typeface="Times New Roman" pitchFamily="18" charset="0"/>
                      </a:endParaRPr>
                    </a:p>
                  </a:txBody>
                  <a:tcPr/>
                </a:tc>
                <a:tc>
                  <a:txBody>
                    <a:bodyPr/>
                    <a:lstStyle/>
                    <a:p>
                      <a:pPr lvl="0"/>
                      <a:r>
                        <a:rPr lang="en-US" sz="1800" kern="1200" dirty="0">
                          <a:solidFill>
                            <a:schemeClr val="dk1"/>
                          </a:solidFill>
                          <a:effectLst/>
                          <a:latin typeface="Times New Roman" pitchFamily="18" charset="0"/>
                          <a:ea typeface="+mn-ea"/>
                          <a:cs typeface="Times New Roman" pitchFamily="18" charset="0"/>
                        </a:rPr>
                        <a:t>Explicit instruction linked to school wide expectations.</a:t>
                      </a:r>
                    </a:p>
                    <a:p>
                      <a:pPr lvl="0"/>
                      <a:r>
                        <a:rPr lang="en-US" sz="1800" kern="1200" dirty="0">
                          <a:solidFill>
                            <a:schemeClr val="dk1"/>
                          </a:solidFill>
                          <a:effectLst/>
                          <a:latin typeface="Times New Roman" pitchFamily="18" charset="0"/>
                          <a:ea typeface="+mn-ea"/>
                          <a:cs typeface="Times New Roman" pitchFamily="18" charset="0"/>
                        </a:rPr>
                        <a:t>Teach what to do, how to do it and when to do it.</a:t>
                      </a:r>
                    </a:p>
                    <a:p>
                      <a:r>
                        <a:rPr lang="en-US" sz="1800" kern="1200" dirty="0">
                          <a:solidFill>
                            <a:schemeClr val="dk1"/>
                          </a:solidFill>
                          <a:effectLst/>
                          <a:latin typeface="Times New Roman" pitchFamily="18" charset="0"/>
                          <a:ea typeface="+mn-ea"/>
                          <a:cs typeface="Times New Roman" pitchFamily="18" charset="0"/>
                        </a:rPr>
                        <a:t>Model respect</a:t>
                      </a:r>
                      <a:r>
                        <a:rPr lang="en-US" sz="1800" dirty="0">
                          <a:effectLst/>
                          <a:latin typeface="Times New Roman" pitchFamily="18" charset="0"/>
                          <a:cs typeface="Times New Roman" pitchFamily="18" charset="0"/>
                        </a:rPr>
                        <a:t> .</a:t>
                      </a:r>
                      <a:endParaRPr lang="en-US" sz="1800"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910830">
                <a:tc>
                  <a:txBody>
                    <a:bodyPr/>
                    <a:lstStyle/>
                    <a:p>
                      <a:r>
                        <a:rPr lang="en-US" sz="2400" dirty="0">
                          <a:latin typeface="Times New Roman" pitchFamily="18" charset="0"/>
                          <a:cs typeface="Times New Roman" pitchFamily="18" charset="0"/>
                        </a:rPr>
                        <a:t>Reward</a:t>
                      </a:r>
                      <a:r>
                        <a:rPr lang="en-US" sz="2400" dirty="0"/>
                        <a:t> </a:t>
                      </a:r>
                      <a:r>
                        <a:rPr lang="en-US" sz="1800" i="1" kern="1200" dirty="0">
                          <a:solidFill>
                            <a:schemeClr val="dk1"/>
                          </a:solidFill>
                          <a:effectLst/>
                          <a:latin typeface="Times New Roman" pitchFamily="18" charset="0"/>
                          <a:ea typeface="+mn-ea"/>
                          <a:cs typeface="Times New Roman" pitchFamily="18" charset="0"/>
                        </a:rPr>
                        <a:t>What can we do to reward appropriate behavior?</a:t>
                      </a:r>
                      <a:r>
                        <a:rPr lang="en-US" sz="1800" dirty="0">
                          <a:effectLst/>
                          <a:latin typeface="Times New Roman" pitchFamily="18" charset="0"/>
                          <a:cs typeface="Times New Roman" pitchFamily="18" charset="0"/>
                        </a:rPr>
                        <a:t> </a:t>
                      </a:r>
                      <a:endParaRPr lang="en-US" sz="1800" dirty="0">
                        <a:latin typeface="Times New Roman" pitchFamily="18" charset="0"/>
                        <a:cs typeface="Times New Roman" pitchFamily="18" charset="0"/>
                      </a:endParaRPr>
                    </a:p>
                  </a:txBody>
                  <a:tcPr/>
                </a:tc>
                <a:tc>
                  <a:txBody>
                    <a:bodyPr/>
                    <a:lstStyle/>
                    <a:p>
                      <a:pPr lvl="0"/>
                      <a:r>
                        <a:rPr lang="en-US" sz="1800" kern="1200" dirty="0">
                          <a:solidFill>
                            <a:schemeClr val="dk1"/>
                          </a:solidFill>
                          <a:effectLst/>
                          <a:latin typeface="Times New Roman" pitchFamily="18" charset="0"/>
                          <a:ea typeface="+mn-ea"/>
                          <a:cs typeface="Times New Roman" pitchFamily="18" charset="0"/>
                        </a:rPr>
                        <a:t>Strengthen existing school wide rewards.</a:t>
                      </a:r>
                    </a:p>
                    <a:p>
                      <a:pPr lvl="0"/>
                      <a:r>
                        <a:rPr lang="en-US" sz="1800" kern="1200" dirty="0">
                          <a:solidFill>
                            <a:schemeClr val="dk1"/>
                          </a:solidFill>
                          <a:effectLst/>
                          <a:latin typeface="Times New Roman" pitchFamily="18" charset="0"/>
                          <a:ea typeface="+mn-ea"/>
                          <a:cs typeface="Times New Roman" pitchFamily="18" charset="0"/>
                        </a:rPr>
                        <a:t>Include student preferences.</a:t>
                      </a:r>
                    </a:p>
                    <a:p>
                      <a:pPr lvl="0"/>
                      <a:r>
                        <a:rPr lang="en-US" sz="1800" kern="1200" dirty="0">
                          <a:solidFill>
                            <a:schemeClr val="dk1"/>
                          </a:solidFill>
                          <a:effectLst/>
                          <a:latin typeface="Times New Roman" pitchFamily="18" charset="0"/>
                          <a:ea typeface="+mn-ea"/>
                          <a:cs typeface="Times New Roman" pitchFamily="18" charset="0"/>
                        </a:rPr>
                        <a:t>Use function-based </a:t>
                      </a:r>
                      <a:r>
                        <a:rPr lang="en-US" sz="1800" kern="1200" dirty="0" err="1">
                          <a:solidFill>
                            <a:schemeClr val="dk1"/>
                          </a:solidFill>
                          <a:effectLst/>
                          <a:latin typeface="Times New Roman" pitchFamily="18" charset="0"/>
                          <a:ea typeface="+mn-ea"/>
                          <a:cs typeface="Times New Roman" pitchFamily="18" charset="0"/>
                        </a:rPr>
                        <a:t>reinforcers</a:t>
                      </a:r>
                      <a:endParaRPr lang="en-US" sz="1800" kern="1200" dirty="0">
                        <a:solidFill>
                          <a:schemeClr val="dk1"/>
                        </a:solidFill>
                        <a:effectLst/>
                        <a:latin typeface="Times New Roman" pitchFamily="18" charset="0"/>
                        <a:ea typeface="+mn-ea"/>
                        <a:cs typeface="Times New Roman" pitchFamily="18" charset="0"/>
                      </a:endParaRPr>
                    </a:p>
                  </a:txBody>
                  <a:tcPr/>
                </a:tc>
                <a:extLst>
                  <a:ext uri="{0D108BD9-81ED-4DB2-BD59-A6C34878D82A}">
                    <a16:rowId xmlns:a16="http://schemas.microsoft.com/office/drawing/2014/main" val="10003"/>
                  </a:ext>
                </a:extLst>
              </a:tr>
              <a:tr h="1069326">
                <a:tc>
                  <a:txBody>
                    <a:bodyPr/>
                    <a:lstStyle/>
                    <a:p>
                      <a:pPr>
                        <a:lnSpc>
                          <a:spcPct val="100000"/>
                        </a:lnSpc>
                      </a:pPr>
                      <a:r>
                        <a:rPr lang="en-US" sz="2400" dirty="0">
                          <a:latin typeface="Times New Roman" pitchFamily="18" charset="0"/>
                          <a:cs typeface="Times New Roman" pitchFamily="18" charset="0"/>
                        </a:rPr>
                        <a:t>Extinguish</a:t>
                      </a:r>
                      <a:r>
                        <a:rPr lang="en-US" sz="2400" dirty="0"/>
                        <a:t> </a:t>
                      </a:r>
                      <a:r>
                        <a:rPr lang="en-US" sz="1800" i="1" kern="1200" dirty="0">
                          <a:solidFill>
                            <a:schemeClr val="dk1"/>
                          </a:solidFill>
                          <a:effectLst/>
                          <a:latin typeface="Times New Roman" pitchFamily="18" charset="0"/>
                          <a:ea typeface="+mn-ea"/>
                          <a:cs typeface="Times New Roman" pitchFamily="18" charset="0"/>
                        </a:rPr>
                        <a:t>What can we do to prevent the problem behavior from being rewarded?</a:t>
                      </a:r>
                      <a:r>
                        <a:rPr lang="en-US" sz="2400" dirty="0">
                          <a:effectLst/>
                          <a:latin typeface="Times New Roman" pitchFamily="18" charset="0"/>
                          <a:cs typeface="Times New Roman" pitchFamily="18" charset="0"/>
                        </a:rPr>
                        <a:t> </a:t>
                      </a:r>
                      <a:endParaRPr lang="en-US" sz="2400" dirty="0">
                        <a:latin typeface="Times New Roman" pitchFamily="18" charset="0"/>
                        <a:cs typeface="Times New Roman" pitchFamily="18"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Times New Roman" pitchFamily="18" charset="0"/>
                          <a:ea typeface="+mn-ea"/>
                          <a:cs typeface="Times New Roman" pitchFamily="18" charset="0"/>
                        </a:rPr>
                        <a:t>Use ‘signal’ for asking person to ‘stop’.</a:t>
                      </a:r>
                    </a:p>
                    <a:p>
                      <a:r>
                        <a:rPr lang="en-US" dirty="0">
                          <a:latin typeface="Times New Roman" pitchFamily="18" charset="0"/>
                          <a:cs typeface="Times New Roman" pitchFamily="18" charset="0"/>
                        </a:rPr>
                        <a:t>Teach others to ignore</a:t>
                      </a:r>
                      <a:r>
                        <a:rPr lang="en-US" baseline="0" dirty="0">
                          <a:latin typeface="Times New Roman" pitchFamily="18" charset="0"/>
                          <a:cs typeface="Times New Roman" pitchFamily="18" charset="0"/>
                        </a:rPr>
                        <a:t> (turn away/look down) problem behavior.</a:t>
                      </a:r>
                      <a:endParaRPr lang="en-US" dirty="0">
                        <a:latin typeface="Times New Roman" pitchFamily="18" charset="0"/>
                        <a:cs typeface="Times New Roman" pitchFamily="18" charset="0"/>
                      </a:endParaRPr>
                    </a:p>
                  </a:txBody>
                  <a:tcPr/>
                </a:tc>
                <a:extLst>
                  <a:ext uri="{0D108BD9-81ED-4DB2-BD59-A6C34878D82A}">
                    <a16:rowId xmlns:a16="http://schemas.microsoft.com/office/drawing/2014/main" val="10004"/>
                  </a:ext>
                </a:extLst>
              </a:tr>
              <a:tr h="1199641">
                <a:tc>
                  <a:txBody>
                    <a:bodyPr/>
                    <a:lstStyle/>
                    <a:p>
                      <a:r>
                        <a:rPr lang="en-US" sz="2400" dirty="0">
                          <a:latin typeface="Times New Roman" pitchFamily="18" charset="0"/>
                          <a:cs typeface="Times New Roman" pitchFamily="18" charset="0"/>
                        </a:rPr>
                        <a:t>Correct</a:t>
                      </a:r>
                      <a:r>
                        <a:rPr lang="en-US" sz="2400" dirty="0"/>
                        <a:t> </a:t>
                      </a:r>
                      <a:r>
                        <a:rPr lang="en-US" sz="1800" i="1" kern="1200" dirty="0">
                          <a:solidFill>
                            <a:schemeClr val="dk1"/>
                          </a:solidFill>
                          <a:effectLst/>
                          <a:latin typeface="Times New Roman" pitchFamily="18" charset="0"/>
                          <a:ea typeface="+mn-ea"/>
                          <a:cs typeface="Times New Roman" pitchFamily="18" charset="0"/>
                        </a:rPr>
                        <a:t>What will we do to provide corrective feedback? </a:t>
                      </a:r>
                      <a:endParaRPr lang="en-US" sz="2400" dirty="0">
                        <a:latin typeface="Times New Roman" pitchFamily="18" charset="0"/>
                        <a:cs typeface="Times New Roman" pitchFamily="18" charset="0"/>
                      </a:endParaRPr>
                    </a:p>
                  </a:txBody>
                  <a:tcPr/>
                </a:tc>
                <a:tc>
                  <a:txBody>
                    <a:bodyPr/>
                    <a:lstStyle/>
                    <a:p>
                      <a:r>
                        <a:rPr lang="en-US" sz="1800" kern="1200" dirty="0">
                          <a:solidFill>
                            <a:schemeClr val="dk1"/>
                          </a:solidFill>
                          <a:effectLst/>
                          <a:latin typeface="Times New Roman" pitchFamily="18" charset="0"/>
                          <a:ea typeface="+mn-ea"/>
                          <a:cs typeface="Times New Roman" pitchFamily="18" charset="0"/>
                        </a:rPr>
                        <a:t>Intervene early by using a neutral, respectful tone of voice. </a:t>
                      </a:r>
                    </a:p>
                    <a:p>
                      <a:r>
                        <a:rPr lang="en-US" sz="1800" kern="1200" dirty="0">
                          <a:solidFill>
                            <a:schemeClr val="dk1"/>
                          </a:solidFill>
                          <a:effectLst/>
                          <a:latin typeface="Times New Roman" pitchFamily="18" charset="0"/>
                          <a:ea typeface="+mn-ea"/>
                          <a:cs typeface="Times New Roman" pitchFamily="18" charset="0"/>
                        </a:rPr>
                        <a:t>Label</a:t>
                      </a:r>
                      <a:r>
                        <a:rPr lang="en-US" sz="1800" kern="1200" baseline="0" dirty="0">
                          <a:solidFill>
                            <a:schemeClr val="dk1"/>
                          </a:solidFill>
                          <a:effectLst/>
                          <a:latin typeface="Times New Roman" pitchFamily="18" charset="0"/>
                          <a:ea typeface="+mn-ea"/>
                          <a:cs typeface="Times New Roman" pitchFamily="18" charset="0"/>
                        </a:rPr>
                        <a:t> inappropriate behavior followed by what to do</a:t>
                      </a:r>
                      <a:r>
                        <a:rPr lang="en-US" sz="1800" kern="1200" dirty="0">
                          <a:solidFill>
                            <a:schemeClr val="dk1"/>
                          </a:solidFill>
                          <a:effectLst/>
                          <a:latin typeface="Times New Roman" pitchFamily="18" charset="0"/>
                          <a:ea typeface="+mn-ea"/>
                          <a:cs typeface="Times New Roman" pitchFamily="18" charset="0"/>
                        </a:rPr>
                        <a:t> </a:t>
                      </a:r>
                    </a:p>
                    <a:p>
                      <a:r>
                        <a:rPr lang="en-US" sz="1800" kern="1200" dirty="0">
                          <a:solidFill>
                            <a:schemeClr val="dk1"/>
                          </a:solidFill>
                          <a:effectLst/>
                          <a:latin typeface="Times New Roman" pitchFamily="18" charset="0"/>
                          <a:ea typeface="+mn-ea"/>
                          <a:cs typeface="Times New Roman" pitchFamily="18" charset="0"/>
                        </a:rPr>
                        <a:t>Follow SW discipline procedures</a:t>
                      </a:r>
                    </a:p>
                  </a:txBody>
                  <a:tcPr/>
                </a:tc>
                <a:extLst>
                  <a:ext uri="{0D108BD9-81ED-4DB2-BD59-A6C34878D82A}">
                    <a16:rowId xmlns:a16="http://schemas.microsoft.com/office/drawing/2014/main" val="10005"/>
                  </a:ext>
                </a:extLst>
              </a:tr>
              <a:tr h="949713">
                <a:tc>
                  <a:txBody>
                    <a:bodyPr/>
                    <a:lstStyle/>
                    <a:p>
                      <a:r>
                        <a:rPr lang="en-US" sz="2400" dirty="0">
                          <a:latin typeface="Times New Roman" pitchFamily="18" charset="0"/>
                          <a:cs typeface="Times New Roman" pitchFamily="18" charset="0"/>
                        </a:rPr>
                        <a:t>Safety</a:t>
                      </a:r>
                      <a:r>
                        <a:rPr lang="en-US" sz="2400" dirty="0"/>
                        <a:t> </a:t>
                      </a:r>
                      <a:r>
                        <a:rPr lang="en-US" sz="1800" i="1" kern="1200" dirty="0">
                          <a:solidFill>
                            <a:schemeClr val="dk1"/>
                          </a:solidFill>
                          <a:effectLst/>
                          <a:latin typeface="Times New Roman" pitchFamily="18" charset="0"/>
                          <a:ea typeface="+mn-ea"/>
                          <a:cs typeface="Times New Roman" pitchFamily="18" charset="0"/>
                        </a:rPr>
                        <a:t>Do we need additional safety precautions?</a:t>
                      </a:r>
                      <a:r>
                        <a:rPr lang="en-US" sz="1800" dirty="0">
                          <a:effectLst/>
                          <a:latin typeface="Times New Roman" pitchFamily="18" charset="0"/>
                          <a:cs typeface="Times New Roman" pitchFamily="18" charset="0"/>
                        </a:rPr>
                        <a:t> </a:t>
                      </a:r>
                      <a:endParaRPr lang="en-US" sz="1800" dirty="0">
                        <a:latin typeface="Times New Roman" pitchFamily="18" charset="0"/>
                        <a:cs typeface="Times New Roman" pitchFamily="18" charset="0"/>
                      </a:endParaRPr>
                    </a:p>
                  </a:txBody>
                  <a:tcPr/>
                </a:tc>
                <a:tc>
                  <a:txBody>
                    <a:bodyPr/>
                    <a:lstStyle/>
                    <a:p>
                      <a:pPr lvl="0"/>
                      <a:r>
                        <a:rPr lang="en-US" sz="1800" kern="1200" dirty="0">
                          <a:solidFill>
                            <a:schemeClr val="dk1"/>
                          </a:solidFill>
                          <a:effectLst/>
                          <a:latin typeface="Times New Roman" pitchFamily="18" charset="0"/>
                          <a:ea typeface="+mn-ea"/>
                          <a:cs typeface="Times New Roman" pitchFamily="18" charset="0"/>
                        </a:rPr>
                        <a:t>Separate student from others if he/she is unable to demonstrate self-control.</a:t>
                      </a:r>
                    </a:p>
                    <a:p>
                      <a:pPr lvl="0"/>
                      <a:r>
                        <a:rPr lang="en-US" sz="1800" kern="1200" dirty="0">
                          <a:solidFill>
                            <a:schemeClr val="dk1"/>
                          </a:solidFill>
                          <a:effectLst/>
                          <a:latin typeface="Times New Roman" pitchFamily="18" charset="0"/>
                          <a:ea typeface="+mn-ea"/>
                          <a:cs typeface="Times New Roman" pitchFamily="18" charset="0"/>
                        </a:rPr>
                        <a:t>Make sure adult supervision is available.</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5151764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457200" y="381000"/>
            <a:ext cx="8229600" cy="533400"/>
          </a:xfrm>
        </p:spPr>
        <p:txBody>
          <a:bodyPr lIns="0" rIns="0" bIns="0" anchor="b">
            <a:normAutofit fontScale="90000"/>
          </a:bodyPr>
          <a:lstStyle/>
          <a:p>
            <a:r>
              <a:rPr lang="en-US"/>
              <a:t>The Problem-Solving “Mantra”</a:t>
            </a:r>
          </a:p>
        </p:txBody>
      </p:sp>
      <p:sp>
        <p:nvSpPr>
          <p:cNvPr id="155651" name="Rectangle 3"/>
          <p:cNvSpPr>
            <a:spLocks noGrp="1" noChangeArrowheads="1"/>
          </p:cNvSpPr>
          <p:nvPr>
            <p:ph idx="4294967295"/>
          </p:nvPr>
        </p:nvSpPr>
        <p:spPr>
          <a:xfrm>
            <a:off x="457200" y="1066800"/>
            <a:ext cx="8229600" cy="4911725"/>
          </a:xfrm>
        </p:spPr>
        <p:txBody>
          <a:bodyPr>
            <a:normAutofit/>
          </a:bodyPr>
          <a:lstStyle/>
          <a:p>
            <a:pPr marL="273050" indent="-273050">
              <a:lnSpc>
                <a:spcPct val="70000"/>
              </a:lnSpc>
            </a:pPr>
            <a:r>
              <a:rPr lang="en-US" sz="2800" dirty="0">
                <a:solidFill>
                  <a:srgbClr val="0070C0"/>
                </a:solidFill>
              </a:rPr>
              <a:t>Do we have a problem?</a:t>
            </a:r>
            <a:br>
              <a:rPr lang="en-US" sz="2800" dirty="0">
                <a:solidFill>
                  <a:schemeClr val="folHlink"/>
                </a:solidFill>
              </a:rPr>
            </a:br>
            <a:endParaRPr lang="en-US" sz="2800" dirty="0">
              <a:solidFill>
                <a:schemeClr val="folHlink"/>
              </a:solidFill>
            </a:endParaRPr>
          </a:p>
          <a:p>
            <a:pPr marL="273050" indent="-273050">
              <a:lnSpc>
                <a:spcPct val="70000"/>
              </a:lnSpc>
            </a:pPr>
            <a:r>
              <a:rPr lang="en-US" sz="2800" dirty="0">
                <a:solidFill>
                  <a:srgbClr val="0070C0"/>
                </a:solidFill>
              </a:rPr>
              <a:t>What is the precise nature of our problem?</a:t>
            </a:r>
            <a:br>
              <a:rPr lang="en-US" sz="2800" dirty="0">
                <a:solidFill>
                  <a:schemeClr val="folHlink"/>
                </a:solidFill>
              </a:rPr>
            </a:br>
            <a:endParaRPr lang="en-US" sz="2800" dirty="0">
              <a:solidFill>
                <a:schemeClr val="folHlink"/>
              </a:solidFill>
            </a:endParaRPr>
          </a:p>
          <a:p>
            <a:pPr marL="273050" indent="-273050">
              <a:lnSpc>
                <a:spcPct val="70000"/>
              </a:lnSpc>
            </a:pPr>
            <a:r>
              <a:rPr lang="en-US" sz="2800" dirty="0">
                <a:solidFill>
                  <a:srgbClr val="0070C0"/>
                </a:solidFill>
              </a:rPr>
              <a:t>Why does the problem exist, &amp; what can we do about it?</a:t>
            </a:r>
            <a:br>
              <a:rPr lang="en-US" sz="2800" dirty="0"/>
            </a:br>
            <a:endParaRPr lang="en-US" sz="2800" dirty="0"/>
          </a:p>
          <a:p>
            <a:pPr marL="273050" indent="-273050">
              <a:lnSpc>
                <a:spcPct val="70000"/>
              </a:lnSpc>
            </a:pPr>
            <a:r>
              <a:rPr lang="en-US" sz="2800" dirty="0">
                <a:solidFill>
                  <a:srgbClr val="0070C0"/>
                </a:solidFill>
              </a:rPr>
              <a:t>What are the actual elements of our plan?</a:t>
            </a:r>
            <a:br>
              <a:rPr lang="en-US" sz="2800" dirty="0"/>
            </a:br>
            <a:r>
              <a:rPr lang="en-US" sz="2800" dirty="0">
                <a:solidFill>
                  <a:srgbClr val="0070C0"/>
                </a:solidFill>
              </a:rPr>
              <a:t>Is our plan being implemented, &amp; is it working?</a:t>
            </a:r>
            <a:br>
              <a:rPr lang="en-US" sz="2800" dirty="0"/>
            </a:br>
            <a:endParaRPr lang="en-US" sz="2800" dirty="0"/>
          </a:p>
          <a:p>
            <a:pPr marL="273050" indent="-273050">
              <a:lnSpc>
                <a:spcPct val="70000"/>
              </a:lnSpc>
            </a:pPr>
            <a:r>
              <a:rPr lang="en-US" sz="2800" dirty="0">
                <a:solidFill>
                  <a:srgbClr val="0070C0"/>
                </a:solidFill>
              </a:rPr>
              <a:t>What is the goal?</a:t>
            </a:r>
          </a:p>
          <a:p>
            <a:pPr marL="273050" indent="-273050">
              <a:lnSpc>
                <a:spcPct val="70000"/>
              </a:lnSpc>
            </a:pPr>
            <a:endParaRPr lang="en-US" dirty="0"/>
          </a:p>
        </p:txBody>
      </p:sp>
      <p:sp>
        <p:nvSpPr>
          <p:cNvPr id="5" name="Footer Placeholder 4"/>
          <p:cNvSpPr txBox="1">
            <a:spLocks noGrp="1"/>
          </p:cNvSpPr>
          <p:nvPr/>
        </p:nvSpPr>
        <p:spPr>
          <a:xfrm>
            <a:off x="457200" y="6356350"/>
            <a:ext cx="8229600" cy="365125"/>
          </a:xfrm>
          <a:prstGeom prst="rect">
            <a:avLst/>
          </a:prstGeom>
          <a:noFill/>
        </p:spPr>
        <p:txBody>
          <a:bodyPr lIns="0" tIns="0" rIns="0" bIns="0" anchor="b"/>
          <a:lstStyle/>
          <a:p>
            <a:pPr eaLnBrk="1" fontAlgn="auto" hangingPunct="1">
              <a:spcBef>
                <a:spcPts val="0"/>
              </a:spcBef>
              <a:spcAft>
                <a:spcPts val="0"/>
              </a:spcAft>
              <a:defRPr/>
            </a:pPr>
            <a:r>
              <a:rPr lang="en-US" sz="1200" dirty="0">
                <a:solidFill>
                  <a:schemeClr val="tx2">
                    <a:shade val="90000"/>
                  </a:schemeClr>
                </a:solidFill>
                <a:latin typeface="+mn-lt"/>
                <a:ea typeface="+mn-ea"/>
                <a:cs typeface="+mn-cs"/>
              </a:rPr>
              <a:t>Newton, J.S., Todd, A.W., Algozzine, K, Horner, R.H. &amp; Algozzine, B. (2009). The Team Initiated Problem Solving (TIPS) Training Manual. Educational and Community Supports, University of Oregon unpublished training manual. </a:t>
            </a:r>
          </a:p>
        </p:txBody>
      </p:sp>
    </p:spTree>
    <p:extLst>
      <p:ext uri="{BB962C8B-B14F-4D97-AF65-F5344CB8AC3E}">
        <p14:creationId xmlns:p14="http://schemas.microsoft.com/office/powerpoint/2010/main" val="14724129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985" y="530132"/>
            <a:ext cx="8042276" cy="1336956"/>
          </a:xfrm>
        </p:spPr>
        <p:txBody>
          <a:bodyPr/>
          <a:lstStyle/>
          <a:p>
            <a:r>
              <a:rPr lang="en-US" dirty="0"/>
              <a:t>Primary to </a:t>
            </a:r>
            <a:br>
              <a:rPr lang="en-US" dirty="0"/>
            </a:br>
            <a:r>
              <a:rPr lang="en-US" dirty="0"/>
              <a:t>Precision Statements</a:t>
            </a:r>
          </a:p>
        </p:txBody>
      </p:sp>
      <p:sp>
        <p:nvSpPr>
          <p:cNvPr id="3" name="Content Placeholder 2"/>
          <p:cNvSpPr>
            <a:spLocks noGrp="1"/>
          </p:cNvSpPr>
          <p:nvPr>
            <p:ph idx="1"/>
          </p:nvPr>
        </p:nvSpPr>
        <p:spPr>
          <a:xfrm>
            <a:off x="549275" y="1942529"/>
            <a:ext cx="8042276" cy="4001072"/>
          </a:xfrm>
        </p:spPr>
        <p:txBody>
          <a:bodyPr/>
          <a:lstStyle/>
          <a:p>
            <a:r>
              <a:rPr lang="en-US" dirty="0"/>
              <a:t>Can you build a primary statement about one thing that is happening at your school?</a:t>
            </a:r>
          </a:p>
          <a:p>
            <a:endParaRPr lang="en-US" dirty="0"/>
          </a:p>
          <a:p>
            <a:r>
              <a:rPr lang="en-US" dirty="0"/>
              <a:t>Complete the top portion of the TIPS Worksheet.</a:t>
            </a:r>
          </a:p>
        </p:txBody>
      </p:sp>
      <p:sp>
        <p:nvSpPr>
          <p:cNvPr id="4" name="Oval 3"/>
          <p:cNvSpPr/>
          <p:nvPr/>
        </p:nvSpPr>
        <p:spPr>
          <a:xfrm>
            <a:off x="6926095" y="149512"/>
            <a:ext cx="1844426" cy="9144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solidFill>
                  <a:schemeClr val="tx1"/>
                </a:solidFill>
              </a:rPr>
              <a:t>15 Minutes</a:t>
            </a:r>
          </a:p>
        </p:txBody>
      </p:sp>
    </p:spTree>
    <p:extLst>
      <p:ext uri="{BB962C8B-B14F-4D97-AF65-F5344CB8AC3E}">
        <p14:creationId xmlns:p14="http://schemas.microsoft.com/office/powerpoint/2010/main" val="30235639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04933" y="916794"/>
            <a:ext cx="6498158" cy="1724867"/>
          </a:xfrm>
        </p:spPr>
        <p:txBody>
          <a:bodyPr/>
          <a:lstStyle/>
          <a:p>
            <a:r>
              <a:rPr lang="en-US" dirty="0"/>
              <a:t>Team Time</a:t>
            </a:r>
          </a:p>
        </p:txBody>
      </p:sp>
      <p:sp>
        <p:nvSpPr>
          <p:cNvPr id="5" name="Subtitle 4"/>
          <p:cNvSpPr>
            <a:spLocks noGrp="1"/>
          </p:cNvSpPr>
          <p:nvPr>
            <p:ph type="subTitle" idx="1"/>
          </p:nvPr>
        </p:nvSpPr>
        <p:spPr>
          <a:xfrm>
            <a:off x="1470405" y="2841367"/>
            <a:ext cx="6498159" cy="1708426"/>
          </a:xfrm>
        </p:spPr>
        <p:txBody>
          <a:bodyPr>
            <a:normAutofit fontScale="85000" lnSpcReduction="20000"/>
          </a:bodyPr>
          <a:lstStyle/>
          <a:p>
            <a:r>
              <a:rPr lang="en-US" sz="2800" b="1" dirty="0"/>
              <a:t>What final questions do you have for me?</a:t>
            </a:r>
          </a:p>
          <a:p>
            <a:endParaRPr lang="en-US" sz="2800" b="1" dirty="0"/>
          </a:p>
          <a:p>
            <a:r>
              <a:rPr lang="en-US" sz="2800" b="1" dirty="0"/>
              <a:t>Action Plan for today? </a:t>
            </a:r>
          </a:p>
          <a:p>
            <a:r>
              <a:rPr lang="en-US" sz="2800" b="1" dirty="0"/>
              <a:t>From now until June? </a:t>
            </a:r>
          </a:p>
          <a:p>
            <a:r>
              <a:rPr lang="en-US" sz="2800" b="1" dirty="0"/>
              <a:t>For start of the school year in August?</a:t>
            </a:r>
          </a:p>
        </p:txBody>
      </p:sp>
    </p:spTree>
    <p:extLst>
      <p:ext uri="{BB962C8B-B14F-4D97-AF65-F5344CB8AC3E}">
        <p14:creationId xmlns:p14="http://schemas.microsoft.com/office/powerpoint/2010/main" val="3150838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ea typeface="+mj-ea"/>
              </a:rPr>
              <a:t>Why SWPBIS?</a:t>
            </a:r>
          </a:p>
        </p:txBody>
      </p:sp>
      <p:sp>
        <p:nvSpPr>
          <p:cNvPr id="9219" name="Content Placeholder 2"/>
          <p:cNvSpPr>
            <a:spLocks noGrp="1"/>
          </p:cNvSpPr>
          <p:nvPr>
            <p:ph idx="1"/>
          </p:nvPr>
        </p:nvSpPr>
        <p:spPr/>
        <p:txBody>
          <a:bodyPr/>
          <a:lstStyle/>
          <a:p>
            <a:pPr eaLnBrk="1" hangingPunct="1"/>
            <a:r>
              <a:rPr lang="en-US" altLang="en-US" sz="4000" b="1" dirty="0"/>
              <a:t>The fundamental purpose of SWPBIS is to make schools more effective learning environments for everyone.</a:t>
            </a:r>
          </a:p>
        </p:txBody>
      </p:sp>
      <p:sp>
        <p:nvSpPr>
          <p:cNvPr id="4" name="Oval 3"/>
          <p:cNvSpPr/>
          <p:nvPr/>
        </p:nvSpPr>
        <p:spPr>
          <a:xfrm>
            <a:off x="141103" y="4038601"/>
            <a:ext cx="2830697" cy="2270124"/>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rPr>
              <a:t>Predictable</a:t>
            </a:r>
          </a:p>
        </p:txBody>
      </p:sp>
      <p:sp>
        <p:nvSpPr>
          <p:cNvPr id="5" name="Oval 4"/>
          <p:cNvSpPr/>
          <p:nvPr/>
        </p:nvSpPr>
        <p:spPr>
          <a:xfrm>
            <a:off x="2362200" y="4654808"/>
            <a:ext cx="2979569" cy="2043906"/>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tx1"/>
                </a:solidFill>
              </a:rPr>
              <a:t>Consistent</a:t>
            </a:r>
          </a:p>
        </p:txBody>
      </p:sp>
      <p:sp>
        <p:nvSpPr>
          <p:cNvPr id="6" name="Oval 5"/>
          <p:cNvSpPr/>
          <p:nvPr/>
        </p:nvSpPr>
        <p:spPr>
          <a:xfrm>
            <a:off x="4632768" y="3962401"/>
            <a:ext cx="2402241" cy="19812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tx1"/>
                </a:solidFill>
              </a:rPr>
              <a:t>Positive</a:t>
            </a:r>
          </a:p>
        </p:txBody>
      </p:sp>
      <p:sp>
        <p:nvSpPr>
          <p:cNvPr id="7" name="Oval 6"/>
          <p:cNvSpPr/>
          <p:nvPr/>
        </p:nvSpPr>
        <p:spPr>
          <a:xfrm>
            <a:off x="6591301" y="4437063"/>
            <a:ext cx="2000250" cy="19812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tx1"/>
                </a:solidFill>
              </a:rPr>
              <a:t>Safe</a:t>
            </a:r>
          </a:p>
        </p:txBody>
      </p:sp>
    </p:spTree>
    <p:extLst>
      <p:ext uri="{BB962C8B-B14F-4D97-AF65-F5344CB8AC3E}">
        <p14:creationId xmlns:p14="http://schemas.microsoft.com/office/powerpoint/2010/main" val="13560779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5253038" y="3495675"/>
            <a:ext cx="184150" cy="457200"/>
          </a:xfrm>
          <a:prstGeom prst="rect">
            <a:avLst/>
          </a:prstGeom>
          <a:noFill/>
          <a:ln w="9525">
            <a:noFill/>
            <a:miter lim="800000"/>
            <a:headEnd/>
            <a:tailEnd/>
          </a:ln>
        </p:spPr>
        <p:txBody>
          <a:bodyPr wrap="none">
            <a:prstTxWarp prst="textNoShape">
              <a:avLst/>
            </a:prstTxWarp>
            <a:spAutoFit/>
          </a:bodyPr>
          <a:lstStyle/>
          <a:p>
            <a:endParaRPr lang="en-US"/>
          </a:p>
        </p:txBody>
      </p:sp>
      <p:sp>
        <p:nvSpPr>
          <p:cNvPr id="32771" name="Oval 3"/>
          <p:cNvSpPr>
            <a:spLocks noChangeArrowheads="1"/>
          </p:cNvSpPr>
          <p:nvPr/>
        </p:nvSpPr>
        <p:spPr bwMode="auto">
          <a:xfrm>
            <a:off x="4343400" y="838200"/>
            <a:ext cx="3581400" cy="2895600"/>
          </a:xfrm>
          <a:prstGeom prst="ellipse">
            <a:avLst/>
          </a:prstGeom>
          <a:noFill/>
          <a:ln w="9525">
            <a:solidFill>
              <a:srgbClr val="008000"/>
            </a:solidFill>
            <a:round/>
            <a:headEnd/>
            <a:tailEnd/>
          </a:ln>
        </p:spPr>
        <p:txBody>
          <a:bodyPr wrap="none" anchor="ctr">
            <a:prstTxWarp prst="textNoShape">
              <a:avLst/>
            </a:prstTxWarp>
          </a:bodyPr>
          <a:lstStyle/>
          <a:p>
            <a:pPr algn="ctr"/>
            <a:endParaRPr lang="en-US">
              <a:solidFill>
                <a:srgbClr val="FEF904"/>
              </a:solidFill>
            </a:endParaRPr>
          </a:p>
        </p:txBody>
      </p:sp>
      <p:sp>
        <p:nvSpPr>
          <p:cNvPr id="32772" name="Oval 4"/>
          <p:cNvSpPr>
            <a:spLocks noChangeArrowheads="1"/>
          </p:cNvSpPr>
          <p:nvPr/>
        </p:nvSpPr>
        <p:spPr bwMode="auto">
          <a:xfrm>
            <a:off x="2590800" y="2362200"/>
            <a:ext cx="3657600" cy="3048000"/>
          </a:xfrm>
          <a:prstGeom prst="ellipse">
            <a:avLst/>
          </a:prstGeom>
          <a:noFill/>
          <a:ln w="9525">
            <a:solidFill>
              <a:srgbClr val="000080"/>
            </a:solidFill>
            <a:round/>
            <a:headEnd/>
            <a:tailEnd/>
          </a:ln>
        </p:spPr>
        <p:txBody>
          <a:bodyPr wrap="none" anchor="ctr">
            <a:prstTxWarp prst="textNoShape">
              <a:avLst/>
            </a:prstTxWarp>
          </a:bodyPr>
          <a:lstStyle/>
          <a:p>
            <a:endParaRPr lang="en-US"/>
          </a:p>
        </p:txBody>
      </p:sp>
      <p:sp>
        <p:nvSpPr>
          <p:cNvPr id="32773" name="Oval 5"/>
          <p:cNvSpPr>
            <a:spLocks noChangeArrowheads="1"/>
          </p:cNvSpPr>
          <p:nvPr/>
        </p:nvSpPr>
        <p:spPr bwMode="auto">
          <a:xfrm>
            <a:off x="914400" y="838200"/>
            <a:ext cx="3581400" cy="2895600"/>
          </a:xfrm>
          <a:prstGeom prst="ellipse">
            <a:avLst/>
          </a:prstGeom>
          <a:noFill/>
          <a:ln w="9525">
            <a:solidFill>
              <a:srgbClr val="FF0000"/>
            </a:solidFill>
            <a:round/>
            <a:headEnd/>
            <a:tailEnd/>
          </a:ln>
        </p:spPr>
        <p:txBody>
          <a:bodyPr wrap="none" anchor="ctr">
            <a:prstTxWarp prst="textNoShape">
              <a:avLst/>
            </a:prstTxWarp>
          </a:bodyPr>
          <a:lstStyle/>
          <a:p>
            <a:endParaRPr lang="en-US"/>
          </a:p>
        </p:txBody>
      </p:sp>
      <p:sp>
        <p:nvSpPr>
          <p:cNvPr id="32774" name="Text Box 6"/>
          <p:cNvSpPr txBox="1">
            <a:spLocks noChangeArrowheads="1"/>
          </p:cNvSpPr>
          <p:nvPr/>
        </p:nvSpPr>
        <p:spPr bwMode="auto">
          <a:xfrm>
            <a:off x="3200400" y="5638800"/>
            <a:ext cx="2895600" cy="519113"/>
          </a:xfrm>
          <a:prstGeom prst="rect">
            <a:avLst/>
          </a:prstGeom>
          <a:noFill/>
          <a:ln w="9525">
            <a:noFill/>
            <a:miter lim="800000"/>
            <a:headEnd/>
            <a:tailEnd/>
          </a:ln>
        </p:spPr>
        <p:txBody>
          <a:bodyPr>
            <a:prstTxWarp prst="textNoShape">
              <a:avLst/>
            </a:prstTxWarp>
            <a:spAutoFit/>
          </a:bodyPr>
          <a:lstStyle/>
          <a:p>
            <a:pPr algn="ctr"/>
            <a:r>
              <a:rPr lang="en-US" sz="2800"/>
              <a:t>Outcomes</a:t>
            </a:r>
            <a:endParaRPr lang="en-US"/>
          </a:p>
        </p:txBody>
      </p:sp>
      <p:sp>
        <p:nvSpPr>
          <p:cNvPr id="32775" name="Rectangle 7"/>
          <p:cNvSpPr>
            <a:spLocks noChangeArrowheads="1"/>
          </p:cNvSpPr>
          <p:nvPr/>
        </p:nvSpPr>
        <p:spPr bwMode="auto">
          <a:xfrm>
            <a:off x="3505200" y="5486400"/>
            <a:ext cx="2362200" cy="9144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32776" name="AutoShape 8"/>
          <p:cNvSpPr>
            <a:spLocks noChangeArrowheads="1"/>
          </p:cNvSpPr>
          <p:nvPr/>
        </p:nvSpPr>
        <p:spPr bwMode="auto">
          <a:xfrm>
            <a:off x="5943600" y="4191000"/>
            <a:ext cx="1524000" cy="190500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085 w 21600"/>
              <a:gd name="T25" fmla="*/ 12343 h 21600"/>
              <a:gd name="T26" fmla="*/ 18514 w 21600"/>
              <a:gd name="T27" fmla="*/ 185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6171"/>
                </a:lnTo>
                <a:lnTo>
                  <a:pt x="12343" y="6171"/>
                </a:lnTo>
                <a:lnTo>
                  <a:pt x="12343" y="12343"/>
                </a:lnTo>
                <a:lnTo>
                  <a:pt x="6171" y="12343"/>
                </a:lnTo>
                <a:lnTo>
                  <a:pt x="6171" y="9257"/>
                </a:lnTo>
                <a:lnTo>
                  <a:pt x="0" y="15429"/>
                </a:lnTo>
                <a:lnTo>
                  <a:pt x="6171" y="21600"/>
                </a:lnTo>
                <a:lnTo>
                  <a:pt x="6171" y="18514"/>
                </a:lnTo>
                <a:lnTo>
                  <a:pt x="18514" y="18514"/>
                </a:lnTo>
                <a:lnTo>
                  <a:pt x="18514" y="6171"/>
                </a:lnTo>
                <a:lnTo>
                  <a:pt x="21600" y="6171"/>
                </a:lnTo>
                <a:close/>
              </a:path>
            </a:pathLst>
          </a:cu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32777" name="AutoShape 9"/>
          <p:cNvSpPr>
            <a:spLocks noChangeArrowheads="1"/>
          </p:cNvSpPr>
          <p:nvPr/>
        </p:nvSpPr>
        <p:spPr bwMode="auto">
          <a:xfrm rot="5400000">
            <a:off x="1562100" y="4381500"/>
            <a:ext cx="1981200" cy="160020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2628 w 21600"/>
              <a:gd name="T25" fmla="*/ 12744 h 21600"/>
              <a:gd name="T26" fmla="*/ 18512 w 21600"/>
              <a:gd name="T27" fmla="*/ 1851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628" y="0"/>
                </a:moveTo>
                <a:lnTo>
                  <a:pt x="9656" y="5441"/>
                </a:lnTo>
                <a:lnTo>
                  <a:pt x="12744" y="5441"/>
                </a:lnTo>
                <a:lnTo>
                  <a:pt x="12744" y="12744"/>
                </a:lnTo>
                <a:lnTo>
                  <a:pt x="5441" y="12744"/>
                </a:lnTo>
                <a:lnTo>
                  <a:pt x="5441" y="9656"/>
                </a:lnTo>
                <a:lnTo>
                  <a:pt x="0" y="15628"/>
                </a:lnTo>
                <a:lnTo>
                  <a:pt x="5441" y="21600"/>
                </a:lnTo>
                <a:lnTo>
                  <a:pt x="5441" y="18512"/>
                </a:lnTo>
                <a:lnTo>
                  <a:pt x="18512" y="18512"/>
                </a:lnTo>
                <a:lnTo>
                  <a:pt x="18512" y="5441"/>
                </a:lnTo>
                <a:lnTo>
                  <a:pt x="21600" y="5441"/>
                </a:lnTo>
                <a:close/>
              </a:path>
            </a:pathLst>
          </a:cu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32778" name="Text Box 10"/>
          <p:cNvSpPr txBox="1">
            <a:spLocks noChangeArrowheads="1"/>
          </p:cNvSpPr>
          <p:nvPr/>
        </p:nvSpPr>
        <p:spPr bwMode="auto">
          <a:xfrm>
            <a:off x="1524000" y="914400"/>
            <a:ext cx="2286000" cy="457200"/>
          </a:xfrm>
          <a:prstGeom prst="rect">
            <a:avLst/>
          </a:prstGeom>
          <a:noFill/>
          <a:ln w="9525">
            <a:noFill/>
            <a:miter lim="800000"/>
            <a:headEnd/>
            <a:tailEnd/>
          </a:ln>
        </p:spPr>
        <p:txBody>
          <a:bodyPr>
            <a:prstTxWarp prst="textNoShape">
              <a:avLst/>
            </a:prstTxWarp>
            <a:spAutoFit/>
          </a:bodyPr>
          <a:lstStyle/>
          <a:p>
            <a:endParaRPr lang="en-US"/>
          </a:p>
        </p:txBody>
      </p:sp>
      <p:sp>
        <p:nvSpPr>
          <p:cNvPr id="32779" name="Rectangle 11"/>
          <p:cNvSpPr>
            <a:spLocks noChangeArrowheads="1"/>
          </p:cNvSpPr>
          <p:nvPr/>
        </p:nvSpPr>
        <p:spPr bwMode="auto">
          <a:xfrm>
            <a:off x="1066800" y="1524000"/>
            <a:ext cx="3386138" cy="946150"/>
          </a:xfrm>
          <a:prstGeom prst="rect">
            <a:avLst/>
          </a:prstGeom>
          <a:noFill/>
          <a:ln w="9525">
            <a:noFill/>
            <a:miter lim="800000"/>
            <a:headEnd/>
            <a:tailEnd/>
          </a:ln>
        </p:spPr>
        <p:txBody>
          <a:bodyPr wrap="none">
            <a:prstTxWarp prst="textNoShape">
              <a:avLst/>
            </a:prstTxWarp>
            <a:spAutoFit/>
          </a:bodyPr>
          <a:lstStyle/>
          <a:p>
            <a:r>
              <a:rPr lang="en-US" sz="2800"/>
              <a:t>Systems: To sustain</a:t>
            </a:r>
          </a:p>
          <a:p>
            <a:r>
              <a:rPr lang="en-US" sz="2800"/>
              <a:t> the implementation</a:t>
            </a:r>
          </a:p>
        </p:txBody>
      </p:sp>
      <p:sp>
        <p:nvSpPr>
          <p:cNvPr id="32780" name="Text Box 12"/>
          <p:cNvSpPr txBox="1">
            <a:spLocks noChangeArrowheads="1"/>
          </p:cNvSpPr>
          <p:nvPr/>
        </p:nvSpPr>
        <p:spPr bwMode="auto">
          <a:xfrm>
            <a:off x="4876800" y="1447800"/>
            <a:ext cx="3048000" cy="946150"/>
          </a:xfrm>
          <a:prstGeom prst="rect">
            <a:avLst/>
          </a:prstGeom>
          <a:noFill/>
          <a:ln w="9525">
            <a:noFill/>
            <a:miter lim="800000"/>
            <a:headEnd/>
            <a:tailEnd/>
          </a:ln>
        </p:spPr>
        <p:txBody>
          <a:bodyPr>
            <a:prstTxWarp prst="textNoShape">
              <a:avLst/>
            </a:prstTxWarp>
            <a:spAutoFit/>
          </a:bodyPr>
          <a:lstStyle/>
          <a:p>
            <a:pPr>
              <a:spcBef>
                <a:spcPct val="50000"/>
              </a:spcBef>
            </a:pPr>
            <a:r>
              <a:rPr lang="en-US" sz="2800"/>
              <a:t>Data: For decision making</a:t>
            </a:r>
          </a:p>
        </p:txBody>
      </p:sp>
      <p:sp>
        <p:nvSpPr>
          <p:cNvPr id="32781" name="Text Box 13"/>
          <p:cNvSpPr txBox="1">
            <a:spLocks noChangeArrowheads="1"/>
          </p:cNvSpPr>
          <p:nvPr/>
        </p:nvSpPr>
        <p:spPr bwMode="auto">
          <a:xfrm>
            <a:off x="3200400" y="3657600"/>
            <a:ext cx="3352800" cy="1373188"/>
          </a:xfrm>
          <a:prstGeom prst="rect">
            <a:avLst/>
          </a:prstGeom>
          <a:noFill/>
          <a:ln w="9525">
            <a:noFill/>
            <a:miter lim="800000"/>
            <a:headEnd/>
            <a:tailEnd/>
          </a:ln>
        </p:spPr>
        <p:txBody>
          <a:bodyPr>
            <a:prstTxWarp prst="textNoShape">
              <a:avLst/>
            </a:prstTxWarp>
            <a:spAutoFit/>
          </a:bodyPr>
          <a:lstStyle/>
          <a:p>
            <a:pPr>
              <a:spcBef>
                <a:spcPct val="50000"/>
              </a:spcBef>
            </a:pPr>
            <a:r>
              <a:rPr lang="en-US" sz="2800"/>
              <a:t>Practices: Evidenced-based and doable</a:t>
            </a:r>
          </a:p>
        </p:txBody>
      </p:sp>
      <p:sp>
        <p:nvSpPr>
          <p:cNvPr id="32782" name="Rectangle 14"/>
          <p:cNvSpPr>
            <a:spLocks noChangeArrowheads="1"/>
          </p:cNvSpPr>
          <p:nvPr/>
        </p:nvSpPr>
        <p:spPr bwMode="auto">
          <a:xfrm>
            <a:off x="685800" y="0"/>
            <a:ext cx="7620000" cy="762000"/>
          </a:xfrm>
          <a:prstGeom prst="rect">
            <a:avLst/>
          </a:prstGeom>
          <a:noFill/>
          <a:ln w="9525">
            <a:solidFill>
              <a:schemeClr val="tx1"/>
            </a:solidFill>
            <a:miter lim="800000"/>
            <a:headEnd/>
            <a:tailEnd/>
          </a:ln>
        </p:spPr>
        <p:txBody>
          <a:bodyPr wrap="none" anchor="ctr">
            <a:prstTxWarp prst="textNoShape">
              <a:avLst/>
            </a:prstTxWarp>
          </a:bodyPr>
          <a:lstStyle/>
          <a:p>
            <a:pPr algn="ctr"/>
            <a:r>
              <a:rPr lang="en-US" sz="3200"/>
              <a:t>SWPBS IMPLEMENTATION DRIVERS</a:t>
            </a:r>
            <a:endParaRPr lang="en-US"/>
          </a:p>
        </p:txBody>
      </p:sp>
    </p:spTree>
    <p:extLst>
      <p:ext uri="{BB962C8B-B14F-4D97-AF65-F5344CB8AC3E}">
        <p14:creationId xmlns:p14="http://schemas.microsoft.com/office/powerpoint/2010/main" val="1014584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62025"/>
            <a:ext cx="8496300" cy="1428664"/>
          </a:xfrm>
        </p:spPr>
        <p:txBody>
          <a:bodyPr>
            <a:normAutofit fontScale="90000"/>
          </a:bodyPr>
          <a:lstStyle/>
          <a:p>
            <a:pPr algn="ctr">
              <a:defRPr/>
            </a:pPr>
            <a:br>
              <a:rPr lang="en-US" b="1" dirty="0">
                <a:solidFill>
                  <a:schemeClr val="tx2">
                    <a:satMod val="130000"/>
                  </a:schemeClr>
                </a:solidFill>
                <a:ea typeface="+mj-ea"/>
              </a:rPr>
            </a:br>
            <a:br>
              <a:rPr lang="en-US" b="1" dirty="0">
                <a:solidFill>
                  <a:schemeClr val="tx2">
                    <a:satMod val="130000"/>
                  </a:schemeClr>
                </a:solidFill>
              </a:rPr>
            </a:br>
            <a:br>
              <a:rPr lang="en-US" b="1" dirty="0">
                <a:solidFill>
                  <a:schemeClr val="tx2">
                    <a:satMod val="130000"/>
                  </a:schemeClr>
                </a:solidFill>
              </a:rPr>
            </a:br>
            <a:br>
              <a:rPr lang="en-US" b="1" dirty="0">
                <a:solidFill>
                  <a:schemeClr val="tx2">
                    <a:satMod val="130000"/>
                  </a:schemeClr>
                </a:solidFill>
              </a:rPr>
            </a:br>
            <a:r>
              <a:rPr lang="en-US" b="1" dirty="0" err="1">
                <a:solidFill>
                  <a:schemeClr val="tx2">
                    <a:satMod val="130000"/>
                  </a:schemeClr>
                </a:solidFill>
                <a:ea typeface="+mj-ea"/>
              </a:rPr>
              <a:t>RtI</a:t>
            </a:r>
            <a:r>
              <a:rPr lang="en-US" b="1" dirty="0">
                <a:solidFill>
                  <a:schemeClr val="tx2">
                    <a:satMod val="130000"/>
                  </a:schemeClr>
                </a:solidFill>
                <a:ea typeface="+mj-ea"/>
              </a:rPr>
              <a:t>=PBIS and PBIS=</a:t>
            </a:r>
            <a:r>
              <a:rPr lang="en-US" b="1" dirty="0" err="1">
                <a:solidFill>
                  <a:schemeClr val="tx2">
                    <a:satMod val="130000"/>
                  </a:schemeClr>
                </a:solidFill>
                <a:ea typeface="+mj-ea"/>
              </a:rPr>
              <a:t>RtI</a:t>
            </a:r>
            <a:br>
              <a:rPr lang="en-US" b="1" dirty="0">
                <a:solidFill>
                  <a:schemeClr val="tx2">
                    <a:satMod val="130000"/>
                  </a:schemeClr>
                </a:solidFill>
                <a:ea typeface="+mj-ea"/>
              </a:rPr>
            </a:br>
            <a:r>
              <a:rPr lang="en-US" b="1" dirty="0">
                <a:solidFill>
                  <a:schemeClr val="tx2">
                    <a:satMod val="130000"/>
                  </a:schemeClr>
                </a:solidFill>
              </a:rPr>
              <a:t>MTSS</a:t>
            </a:r>
            <a:r>
              <a:rPr lang="en-US" b="1" dirty="0">
                <a:solidFill>
                  <a:schemeClr val="tx2">
                    <a:satMod val="130000"/>
                  </a:schemeClr>
                </a:solidFill>
                <a:ea typeface="+mj-ea"/>
              </a:rPr>
              <a:t> </a:t>
            </a:r>
            <a:endParaRPr lang="en-US" dirty="0">
              <a:solidFill>
                <a:schemeClr val="tx2">
                  <a:satMod val="130000"/>
                </a:schemeClr>
              </a:solidFill>
              <a:ea typeface="+mj-ea"/>
            </a:endParaRPr>
          </a:p>
        </p:txBody>
      </p:sp>
      <p:sp>
        <p:nvSpPr>
          <p:cNvPr id="3" name="Content Placeholder 2"/>
          <p:cNvSpPr>
            <a:spLocks noGrp="1"/>
          </p:cNvSpPr>
          <p:nvPr>
            <p:ph idx="1"/>
          </p:nvPr>
        </p:nvSpPr>
        <p:spPr/>
        <p:txBody>
          <a:bodyPr>
            <a:normAutofit/>
          </a:bodyPr>
          <a:lstStyle/>
          <a:p>
            <a:pPr marL="82296" indent="0" algn="ctr">
              <a:buNone/>
              <a:defRPr/>
            </a:pPr>
            <a:r>
              <a:rPr lang="en-US" dirty="0">
                <a:latin typeface="Arial"/>
                <a:cs typeface="Arial"/>
              </a:rPr>
              <a:t>Three Strands in Continuous School Improvement Plans</a:t>
            </a:r>
          </a:p>
          <a:p>
            <a:pPr marL="365760" indent="-283464" algn="ctr">
              <a:buFont typeface="Wingdings" panose="05000000000000000000" pitchFamily="2" charset="2"/>
              <a:buChar char="q"/>
              <a:defRPr/>
            </a:pPr>
            <a:r>
              <a:rPr lang="en-US" dirty="0">
                <a:latin typeface="Arial"/>
                <a:cs typeface="Arial"/>
              </a:rPr>
              <a:t>Culture of Collaboration</a:t>
            </a:r>
          </a:p>
          <a:p>
            <a:pPr marL="365760" indent="-283464" algn="ctr">
              <a:buFont typeface="Wingdings" panose="05000000000000000000" pitchFamily="2" charset="2"/>
              <a:buChar char="q"/>
              <a:defRPr/>
            </a:pPr>
            <a:r>
              <a:rPr lang="en-US" dirty="0">
                <a:latin typeface="Arial"/>
                <a:cs typeface="Arial"/>
              </a:rPr>
              <a:t>Response to Instruction</a:t>
            </a:r>
          </a:p>
          <a:p>
            <a:pPr marL="365760" indent="-283464" algn="ctr">
              <a:buFont typeface="Wingdings" panose="05000000000000000000" pitchFamily="2" charset="2"/>
              <a:buChar char="q"/>
              <a:defRPr/>
            </a:pPr>
            <a:r>
              <a:rPr lang="en-US" dirty="0">
                <a:latin typeface="Arial"/>
                <a:cs typeface="Arial"/>
              </a:rPr>
              <a:t>Family and Community Engagement</a:t>
            </a:r>
          </a:p>
          <a:p>
            <a:pPr marL="82296" indent="0" algn="ctr">
              <a:buNone/>
              <a:defRPr/>
            </a:pPr>
            <a:endParaRPr lang="en-US" dirty="0">
              <a:latin typeface="Cambria" panose="02040503050406030204" pitchFamily="18" charset="0"/>
            </a:endParaRPr>
          </a:p>
          <a:p>
            <a:pPr marL="82296" indent="0" algn="ctr">
              <a:buNone/>
              <a:defRPr/>
            </a:pPr>
            <a:endParaRPr lang="en-US" dirty="0">
              <a:ea typeface="+mn-ea"/>
            </a:endParaRPr>
          </a:p>
        </p:txBody>
      </p:sp>
      <p:pic>
        <p:nvPicPr>
          <p:cNvPr id="2508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1" y="4114802"/>
            <a:ext cx="2321719" cy="25066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702675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endParaRPr lang="en-US">
              <a:solidFill>
                <a:srgbClr val="000000"/>
              </a:solidFill>
              <a:latin typeface="Times New Roman" charset="0"/>
            </a:endParaRPr>
          </a:p>
        </p:txBody>
      </p:sp>
      <p:graphicFrame>
        <p:nvGraphicFramePr>
          <p:cNvPr id="104450" name="Object 1"/>
          <p:cNvGraphicFramePr>
            <a:graphicFrameLocks noChangeAspect="1"/>
          </p:cNvGraphicFramePr>
          <p:nvPr/>
        </p:nvGraphicFramePr>
        <p:xfrm>
          <a:off x="211138" y="304800"/>
          <a:ext cx="8780462" cy="6248400"/>
        </p:xfrm>
        <a:graphic>
          <a:graphicData uri="http://schemas.openxmlformats.org/presentationml/2006/ole">
            <mc:AlternateContent xmlns:mc="http://schemas.openxmlformats.org/markup-compatibility/2006">
              <mc:Choice xmlns:v="urn:schemas-microsoft-com:vml" Requires="v">
                <p:oleObj spid="_x0000_s6162" name="Visio" r:id="rId3" imgW="9359900" imgH="6667500" progId="">
                  <p:embed/>
                </p:oleObj>
              </mc:Choice>
              <mc:Fallback>
                <p:oleObj name="Visio" r:id="rId3" imgW="9359900" imgH="66675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138" y="304800"/>
                        <a:ext cx="8780462" cy="6248400"/>
                      </a:xfrm>
                      <a:prstGeom prst="rect">
                        <a:avLst/>
                      </a:prstGeom>
                      <a:solidFill>
                        <a:schemeClr val="bg1"/>
                      </a:solidFill>
                    </p:spPr>
                  </p:pic>
                </p:oleObj>
              </mc:Fallback>
            </mc:AlternateContent>
          </a:graphicData>
        </a:graphic>
      </p:graphicFrame>
      <p:sp>
        <p:nvSpPr>
          <p:cNvPr id="5" name="5-Point Star 4"/>
          <p:cNvSpPr/>
          <p:nvPr/>
        </p:nvSpPr>
        <p:spPr>
          <a:xfrm>
            <a:off x="7924800" y="2209800"/>
            <a:ext cx="914400" cy="9144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endParaRPr lang="en-US">
              <a:solidFill>
                <a:srgbClr val="FF0000"/>
              </a:solidFill>
            </a:endParaRPr>
          </a:p>
        </p:txBody>
      </p:sp>
    </p:spTree>
    <p:extLst>
      <p:ext uri="{BB962C8B-B14F-4D97-AF65-F5344CB8AC3E}">
        <p14:creationId xmlns:p14="http://schemas.microsoft.com/office/powerpoint/2010/main" val="1049291750"/>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1572</TotalTime>
  <Words>2384</Words>
  <Application>Microsoft Office PowerPoint</Application>
  <PresentationFormat>On-screen Show (4:3)</PresentationFormat>
  <Paragraphs>322</Paragraphs>
  <Slides>53</Slides>
  <Notes>14</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64" baseType="lpstr">
      <vt:lpstr>Arial</vt:lpstr>
      <vt:lpstr>Calibri</vt:lpstr>
      <vt:lpstr>Cambria</vt:lpstr>
      <vt:lpstr>Lucida Grande</vt:lpstr>
      <vt:lpstr>News Gothic MT</vt:lpstr>
      <vt:lpstr>Times New Roman</vt:lpstr>
      <vt:lpstr>Wingdings</vt:lpstr>
      <vt:lpstr>Wingdings 2</vt:lpstr>
      <vt:lpstr>Wingdings 3</vt:lpstr>
      <vt:lpstr>Breeze</vt:lpstr>
      <vt:lpstr>Visio</vt:lpstr>
      <vt:lpstr>Positive Behavioral Interventions &amp; Supports </vt:lpstr>
      <vt:lpstr>Objectives</vt:lpstr>
      <vt:lpstr>What is School-wide PBIS?</vt:lpstr>
      <vt:lpstr>PowerPoint Presentation</vt:lpstr>
      <vt:lpstr>PowerPoint Presentation</vt:lpstr>
      <vt:lpstr>Why SWPBIS?</vt:lpstr>
      <vt:lpstr>PowerPoint Presentation</vt:lpstr>
      <vt:lpstr>    RtI=PBIS and PBIS=RtI MTSS </vt:lpstr>
      <vt:lpstr>PowerPoint Presentation</vt:lpstr>
      <vt:lpstr>Top Ten Reasons PBIS Fails</vt:lpstr>
      <vt:lpstr>Most Important Perceived Factors for Sustainability</vt:lpstr>
      <vt:lpstr>Which features best predict sustained implementation?</vt:lpstr>
      <vt:lpstr>The Big Idea It Ends Without Commitment</vt:lpstr>
      <vt:lpstr>Tier 1 Leadership Team</vt:lpstr>
      <vt:lpstr>Common Pitfall – Lack of Team and or Staff Buy In </vt:lpstr>
      <vt:lpstr>PowerPoint Presentation</vt:lpstr>
      <vt:lpstr>Discuss and Capture</vt:lpstr>
      <vt:lpstr>Establishing and Teaching Expectations</vt:lpstr>
      <vt:lpstr>Common Pitfalls –  Establishing Expectations</vt:lpstr>
      <vt:lpstr>Schoolwide Social Expectations </vt:lpstr>
      <vt:lpstr>Behavior Expectations</vt:lpstr>
      <vt:lpstr>PowerPoint Presentation</vt:lpstr>
      <vt:lpstr>PowerPoint Presentation</vt:lpstr>
      <vt:lpstr>Teaching Expectations</vt:lpstr>
      <vt:lpstr>Common Pitfalls – Teaching Expectations</vt:lpstr>
      <vt:lpstr>Discuss and Capture</vt:lpstr>
      <vt:lpstr>Acknowledgement Systems</vt:lpstr>
      <vt:lpstr>Common Pitfalls - Acknowledgement Systems</vt:lpstr>
      <vt:lpstr>Acknowledgement Systems:  Guidelines for Implementing</vt:lpstr>
      <vt:lpstr>PowerPoint Presentation</vt:lpstr>
      <vt:lpstr>South Shore  Attendance Awards</vt:lpstr>
      <vt:lpstr>”Gotcha” Programs</vt:lpstr>
      <vt:lpstr>PowerPoint Presentation</vt:lpstr>
      <vt:lpstr>Avoid the trap of rewarding problem behavior</vt:lpstr>
      <vt:lpstr>Discuss and Capture</vt:lpstr>
      <vt:lpstr>15 Minute Break</vt:lpstr>
      <vt:lpstr>Procedures for Dealing With Behavioral Errors</vt:lpstr>
      <vt:lpstr>Common Pitfalls</vt:lpstr>
      <vt:lpstr>Clear, Consistent, Logical Procedures for Responding to Behavioral Errors</vt:lpstr>
      <vt:lpstr>PowerPoint Presentation</vt:lpstr>
      <vt:lpstr>PowerPoint Presentation</vt:lpstr>
      <vt:lpstr>PowerPoint Presentation</vt:lpstr>
      <vt:lpstr>Discuss and Capture</vt:lpstr>
      <vt:lpstr>Data-Based Decision Making</vt:lpstr>
      <vt:lpstr>Using Outcomes Data for  Problem-Solving</vt:lpstr>
      <vt:lpstr>Problem Solving 101</vt:lpstr>
      <vt:lpstr>Building Problem Statements</vt:lpstr>
      <vt:lpstr>Primary versus Precision Statements</vt:lpstr>
      <vt:lpstr>Data needed to move from a Primary to a Precise statement?</vt:lpstr>
      <vt:lpstr>PowerPoint Presentation</vt:lpstr>
      <vt:lpstr>The Problem-Solving “Mantra”</vt:lpstr>
      <vt:lpstr>Primary to  Precision Statements</vt:lpstr>
      <vt:lpstr>Team Time</vt:lpstr>
    </vt:vector>
  </TitlesOfParts>
  <Company>NWPBIS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Positive Behavioral Interventions and Supports</dc:title>
  <dc:creator>Lori Lynass</dc:creator>
  <cp:lastModifiedBy>Phillips, Laura S.</cp:lastModifiedBy>
  <cp:revision>55</cp:revision>
  <dcterms:created xsi:type="dcterms:W3CDTF">2013-08-19T00:33:39Z</dcterms:created>
  <dcterms:modified xsi:type="dcterms:W3CDTF">2020-02-18T20:55:23Z</dcterms:modified>
</cp:coreProperties>
</file>